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1024" r:id="rId2"/>
    <p:sldId id="821" r:id="rId3"/>
    <p:sldId id="1062" r:id="rId4"/>
    <p:sldId id="264" r:id="rId5"/>
    <p:sldId id="1060" r:id="rId6"/>
    <p:sldId id="1384" r:id="rId7"/>
    <p:sldId id="1411" r:id="rId8"/>
    <p:sldId id="1412" r:id="rId9"/>
    <p:sldId id="1064" r:id="rId10"/>
    <p:sldId id="1065" r:id="rId11"/>
    <p:sldId id="1066" r:id="rId12"/>
    <p:sldId id="1067" r:id="rId13"/>
    <p:sldId id="1085" r:id="rId14"/>
    <p:sldId id="1343" r:id="rId15"/>
    <p:sldId id="1413" r:id="rId16"/>
    <p:sldId id="1398" r:id="rId17"/>
    <p:sldId id="1397" r:id="rId18"/>
    <p:sldId id="1323" r:id="rId19"/>
    <p:sldId id="1435" r:id="rId20"/>
    <p:sldId id="139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ny Apostolopoulou" initials="PA" lastIdx="1" clrIdx="0">
    <p:extLst>
      <p:ext uri="{19B8F6BF-5375-455C-9EA6-DF929625EA0E}">
        <p15:presenceInfo xmlns:p15="http://schemas.microsoft.com/office/powerpoint/2012/main" userId="Penny Apostolopoul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86181329147854"/>
          <c:y val="9.8041308131706847E-2"/>
          <c:w val="0.51899040169291644"/>
          <c:h val="0.876006580892253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Οικονομία</c:v>
                </c:pt>
                <c:pt idx="1">
                  <c:v>Ιατρική περίθαλψη Επιδημία κορωνοϊού</c:v>
                </c:pt>
                <c:pt idx="2">
                  <c:v>Ανεργία</c:v>
                </c:pt>
                <c:pt idx="3">
                  <c:v>Προσφυγικό/Μεταναστευτικό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41</c:v>
                </c:pt>
                <c:pt idx="1">
                  <c:v>20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3-4F2A-AF6F-A84A40A93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25"/>
        <c:axId val="64079360"/>
        <c:axId val="64094592"/>
      </c:barChart>
      <c:catAx>
        <c:axId val="64079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l-GR"/>
          </a:p>
        </c:txPr>
        <c:crossAx val="64094592"/>
        <c:crosses val="autoZero"/>
        <c:auto val="1"/>
        <c:lblAlgn val="ctr"/>
        <c:lblOffset val="100"/>
        <c:noMultiLvlLbl val="0"/>
      </c:catAx>
      <c:valAx>
        <c:axId val="6409459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640793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E31-4BE6-9EF7-B0FFA3DD83A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E31-4BE6-9EF7-B0FFA3DD83A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E31-4BE6-9EF7-B0FFA3DD83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68.3</c:v>
                </c:pt>
                <c:pt idx="1">
                  <c:v>4</c:v>
                </c:pt>
                <c:pt idx="2">
                  <c:v>25.8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31-4BE6-9EF7-B0FFA3DD83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683328"/>
        <c:axId val="97691520"/>
      </c:barChart>
      <c:catAx>
        <c:axId val="97683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97691520"/>
        <c:crosses val="autoZero"/>
        <c:auto val="1"/>
        <c:lblAlgn val="ctr"/>
        <c:lblOffset val="100"/>
        <c:noMultiLvlLbl val="0"/>
      </c:catAx>
      <c:valAx>
        <c:axId val="97691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76833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61E1-4350-A3B4-686C43C6A5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71</c:v>
                </c:pt>
                <c:pt idx="1">
                  <c:v>64</c:v>
                </c:pt>
                <c:pt idx="2">
                  <c:v>65</c:v>
                </c:pt>
                <c:pt idx="3">
                  <c:v>72</c:v>
                </c:pt>
                <c:pt idx="4">
                  <c:v>74</c:v>
                </c:pt>
                <c:pt idx="5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E1-4350-A3B4-686C43C6A5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3.8311326018225775E-2"/>
                  <c:y val="-4.9794888643070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7-4783-A972-899A5B697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22</c:v>
                </c:pt>
                <c:pt idx="1">
                  <c:v>27</c:v>
                </c:pt>
                <c:pt idx="2">
                  <c:v>28</c:v>
                </c:pt>
                <c:pt idx="3">
                  <c:v>22</c:v>
                </c:pt>
                <c:pt idx="4">
                  <c:v>22</c:v>
                </c:pt>
                <c:pt idx="5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1E1-4350-A3B4-686C43C6A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50112"/>
        <c:axId val="98251904"/>
      </c:lineChart>
      <c:catAx>
        <c:axId val="9825011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8251904"/>
        <c:crosses val="autoZero"/>
        <c:auto val="0"/>
        <c:lblAlgn val="ctr"/>
        <c:lblOffset val="100"/>
        <c:tickLblSkip val="1"/>
        <c:noMultiLvlLbl val="1"/>
      </c:catAx>
      <c:valAx>
        <c:axId val="98251904"/>
        <c:scaling>
          <c:orientation val="minMax"/>
          <c:max val="10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out"/>
        <c:minorTickMark val="none"/>
        <c:tickLblPos val="nextTo"/>
        <c:crossAx val="9825011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ABE-4F07-AACA-D598D41BAB2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ABE-4F07-AACA-D598D41BAB2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ABE-4F07-AACA-D598D41BAB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21.4</c:v>
                </c:pt>
                <c:pt idx="1">
                  <c:v>5.8</c:v>
                </c:pt>
                <c:pt idx="2">
                  <c:v>68.7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BE-4F07-AACA-D598D41BAB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294784"/>
        <c:axId val="98311168"/>
      </c:barChart>
      <c:catAx>
        <c:axId val="9829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98311168"/>
        <c:crosses val="autoZero"/>
        <c:auto val="1"/>
        <c:lblAlgn val="ctr"/>
        <c:lblOffset val="100"/>
        <c:noMultiLvlLbl val="0"/>
      </c:catAx>
      <c:valAx>
        <c:axId val="983111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82947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9377-495F-8F6F-199DC0B24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22</c:v>
                </c:pt>
                <c:pt idx="2">
                  <c:v>24</c:v>
                </c:pt>
                <c:pt idx="3">
                  <c:v>25</c:v>
                </c:pt>
                <c:pt idx="4">
                  <c:v>27</c:v>
                </c:pt>
                <c:pt idx="5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77-495F-8F6F-199DC0B240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734250138018596E-2"/>
                  <c:y val="-7.810005495758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77-495F-8F6F-199DC0B2400D}"/>
                </c:ext>
              </c:extLst>
            </c:dLbl>
            <c:dLbl>
              <c:idx val="2"/>
              <c:layout>
                <c:manualLayout>
                  <c:x val="-4.1937883578203571E-2"/>
                  <c:y val="-6.3591553611778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0A-4EE4-BF89-FD79B8974E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62</c:v>
                </c:pt>
                <c:pt idx="1">
                  <c:v>67</c:v>
                </c:pt>
                <c:pt idx="2">
                  <c:v>67</c:v>
                </c:pt>
                <c:pt idx="3">
                  <c:v>62</c:v>
                </c:pt>
                <c:pt idx="4">
                  <c:v>61</c:v>
                </c:pt>
                <c:pt idx="5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77-495F-8F6F-199DC0B24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423936"/>
        <c:axId val="98425472"/>
      </c:lineChart>
      <c:catAx>
        <c:axId val="98423936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8425472"/>
        <c:crosses val="autoZero"/>
        <c:auto val="0"/>
        <c:lblAlgn val="ctr"/>
        <c:lblOffset val="100"/>
        <c:tickLblSkip val="1"/>
        <c:noMultiLvlLbl val="1"/>
      </c:catAx>
      <c:valAx>
        <c:axId val="9842547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98423936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A0D-46E6-A844-42BCDF92E9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A0D-46E6-A844-42BCDF92E95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A0D-46E6-A844-42BCDF92E9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24.6</c:v>
                </c:pt>
                <c:pt idx="1">
                  <c:v>6.3</c:v>
                </c:pt>
                <c:pt idx="2">
                  <c:v>64.8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0D-46E6-A844-42BCDF92E9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575104"/>
        <c:axId val="98583296"/>
      </c:barChart>
      <c:catAx>
        <c:axId val="9857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98583296"/>
        <c:crosses val="autoZero"/>
        <c:auto val="1"/>
        <c:lblAlgn val="ctr"/>
        <c:lblOffset val="100"/>
        <c:noMultiLvlLbl val="0"/>
      </c:catAx>
      <c:valAx>
        <c:axId val="9858329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85751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F348-4FE2-A8F3-5D72C1090BFF}"/>
              </c:ext>
            </c:extLst>
          </c:dPt>
          <c:dLbls>
            <c:dLbl>
              <c:idx val="0"/>
              <c:layout>
                <c:manualLayout>
                  <c:x val="-4.8137127270473E-2"/>
                  <c:y val="-6.997145621528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9E-4853-8900-F556FA078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30</c:v>
                </c:pt>
                <c:pt idx="1">
                  <c:v>25</c:v>
                </c:pt>
                <c:pt idx="2">
                  <c:v>25</c:v>
                </c:pt>
                <c:pt idx="3">
                  <c:v>28</c:v>
                </c:pt>
                <c:pt idx="4">
                  <c:v>33</c:v>
                </c:pt>
                <c:pt idx="5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48-4FE2-A8F3-5D72C1090B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734254360421992E-2"/>
                  <c:y val="-8.4480166953679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48-4FE2-A8F3-5D72C1090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59</c:v>
                </c:pt>
                <c:pt idx="1">
                  <c:v>64</c:v>
                </c:pt>
                <c:pt idx="2">
                  <c:v>65</c:v>
                </c:pt>
                <c:pt idx="3">
                  <c:v>59</c:v>
                </c:pt>
                <c:pt idx="4">
                  <c:v>56</c:v>
                </c:pt>
                <c:pt idx="5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48-4FE2-A8F3-5D72C1090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801920"/>
        <c:axId val="98803712"/>
      </c:lineChart>
      <c:catAx>
        <c:axId val="98801920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8803712"/>
        <c:crosses val="autoZero"/>
        <c:auto val="0"/>
        <c:lblAlgn val="ctr"/>
        <c:lblOffset val="100"/>
        <c:tickLblSkip val="1"/>
        <c:noMultiLvlLbl val="1"/>
      </c:catAx>
      <c:valAx>
        <c:axId val="9880371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9880192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12D-4F13-8B24-0B41D5CDF6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312D-4F13-8B24-0B41D5CDF62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12D-4F13-8B24-0B41D5CDF6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40</c:v>
                </c:pt>
                <c:pt idx="1">
                  <c:v>5</c:v>
                </c:pt>
                <c:pt idx="2">
                  <c:v>53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2D-4F13-8B24-0B41D5CDF6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3071744"/>
        <c:axId val="173251968"/>
      </c:barChart>
      <c:catAx>
        <c:axId val="173071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173251968"/>
        <c:crosses val="autoZero"/>
        <c:auto val="1"/>
        <c:lblAlgn val="ctr"/>
        <c:lblOffset val="100"/>
        <c:noMultiLvlLbl val="0"/>
      </c:catAx>
      <c:valAx>
        <c:axId val="1732519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730717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87135958599755E-2"/>
          <c:y val="0.22171234670522996"/>
          <c:w val="0.92165613768098842"/>
          <c:h val="0.47237515324732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3AE6-4B7A-BB9C-782D59C61D4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3AE6-4B7A-BB9C-782D59C61D4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3AE6-4B7A-BB9C-782D59C61D47}"/>
              </c:ext>
            </c:extLst>
          </c:dPt>
          <c:dLbls>
            <c:dLbl>
              <c:idx val="4"/>
              <c:layout>
                <c:manualLayout>
                  <c:x val="-4.1466613303389556E-2"/>
                  <c:y val="8.082765062540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3C-410D-BD44-F144EC81C64C}"/>
                </c:ext>
              </c:extLst>
            </c:dLbl>
            <c:dLbl>
              <c:idx val="5"/>
              <c:layout>
                <c:manualLayout>
                  <c:x val="-3.0989591803928723E-2"/>
                  <c:y val="0.109959939661753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3C-410D-BD44-F144EC81C6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53</c:v>
                </c:pt>
                <c:pt idx="2">
                  <c:v>52</c:v>
                </c:pt>
                <c:pt idx="3">
                  <c:v>52</c:v>
                </c:pt>
                <c:pt idx="4">
                  <c:v>41</c:v>
                </c:pt>
                <c:pt idx="5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AE6-4B7A-BB9C-782D59C61D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3.6714476768825284E-2"/>
                  <c:y val="-8.1759425098361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3C-410D-BD44-F144EC81C64C}"/>
                </c:ext>
              </c:extLst>
            </c:dLbl>
            <c:dLbl>
              <c:idx val="5"/>
              <c:layout>
                <c:manualLayout>
                  <c:x val="-3.5217759411759544E-2"/>
                  <c:y val="-8.7585882905631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C-410D-BD44-F144EC81C6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38</c:v>
                </c:pt>
                <c:pt idx="1">
                  <c:v>40</c:v>
                </c:pt>
                <c:pt idx="2">
                  <c:v>40</c:v>
                </c:pt>
                <c:pt idx="3">
                  <c:v>42</c:v>
                </c:pt>
                <c:pt idx="4">
                  <c:v>50</c:v>
                </c:pt>
                <c:pt idx="5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3AE6-4B7A-BB9C-782D59C61D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3708416"/>
        <c:axId val="173709952"/>
      </c:lineChart>
      <c:catAx>
        <c:axId val="17370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/>
            </a:pPr>
            <a:endParaRPr lang="el-GR"/>
          </a:p>
        </c:txPr>
        <c:crossAx val="173709952"/>
        <c:crosses val="autoZero"/>
        <c:auto val="1"/>
        <c:lblAlgn val="ctr"/>
        <c:lblOffset val="100"/>
        <c:noMultiLvlLbl val="0"/>
      </c:catAx>
      <c:valAx>
        <c:axId val="173709952"/>
        <c:scaling>
          <c:orientation val="minMax"/>
          <c:max val="8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l-GR"/>
          </a:p>
        </c:txPr>
        <c:crossAx val="173708416"/>
        <c:crosses val="autoZero"/>
        <c:crossBetween val="between"/>
        <c:majorUnit val="20"/>
      </c:valAx>
      <c:spPr>
        <a:noFill/>
      </c:spPr>
    </c:plotArea>
    <c:legend>
      <c:legendPos val="t"/>
      <c:layout>
        <c:manualLayout>
          <c:xMode val="edge"/>
          <c:yMode val="edge"/>
          <c:x val="0.14005664613956853"/>
          <c:y val="6.208319930857892E-3"/>
          <c:w val="0.67306663835342784"/>
          <c:h val="0.1228973593619998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Πολιτική εμπιστοσύνη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4.2</c:v>
                </c:pt>
                <c:pt idx="2">
                  <c:v>4.0999999999999996</c:v>
                </c:pt>
                <c:pt idx="3">
                  <c:v>4.5</c:v>
                </c:pt>
                <c:pt idx="4">
                  <c:v>4.5999999999999996</c:v>
                </c:pt>
                <c:pt idx="5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E5-41F9-94EC-05834E86C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Κοινωνική εμπιστοσύνη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5.6</c:v>
                </c:pt>
                <c:pt idx="1">
                  <c:v>5.8</c:v>
                </c:pt>
                <c:pt idx="2">
                  <c:v>5.7</c:v>
                </c:pt>
                <c:pt idx="3">
                  <c:v>5.9</c:v>
                </c:pt>
                <c:pt idx="4">
                  <c:v>6</c:v>
                </c:pt>
                <c:pt idx="5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5E5-41F9-94EC-05834E86CB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9068672"/>
        <c:axId val="199107328"/>
      </c:lineChart>
      <c:catAx>
        <c:axId val="199068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l-GR"/>
          </a:p>
        </c:txPr>
        <c:crossAx val="199107328"/>
        <c:crosses val="autoZero"/>
        <c:auto val="1"/>
        <c:lblAlgn val="ctr"/>
        <c:lblOffset val="100"/>
        <c:noMultiLvlLbl val="0"/>
      </c:catAx>
      <c:valAx>
        <c:axId val="199107328"/>
        <c:scaling>
          <c:orientation val="minMax"/>
          <c:max val="7"/>
          <c:min val="2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906867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6"/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Αρνητικές/Μάλλον αρνητικές γνώμες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DB-49AA-8E82-62C23A93F5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DB-49AA-8E82-62C23A93F5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DB-49AA-8E82-62C23A93F51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DB-49AA-8E82-62C23A93F51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DB-49AA-8E82-62C23A93F51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DB-49AA-8E82-62C23A93F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-31.9</c:v>
                </c:pt>
                <c:pt idx="1">
                  <c:v>-56</c:v>
                </c:pt>
                <c:pt idx="2">
                  <c:v>-61</c:v>
                </c:pt>
                <c:pt idx="3">
                  <c:v>-59.6</c:v>
                </c:pt>
                <c:pt idx="4">
                  <c:v>-74.599999999999994</c:v>
                </c:pt>
                <c:pt idx="5">
                  <c:v>-74.3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26-44E3-B9DB-9EEEFD968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Θετικές/Μάλλον θετικές γνώμες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66.7</c:v>
                </c:pt>
                <c:pt idx="1">
                  <c:v>40.4</c:v>
                </c:pt>
                <c:pt idx="2">
                  <c:v>37.6</c:v>
                </c:pt>
                <c:pt idx="3">
                  <c:v>31.6</c:v>
                </c:pt>
                <c:pt idx="4">
                  <c:v>22.9</c:v>
                </c:pt>
                <c:pt idx="5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B26-44E3-B9DB-9EEEFD9685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200354432"/>
        <c:axId val="200360320"/>
      </c:barChart>
      <c:catAx>
        <c:axId val="200354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000" b="1"/>
            </a:pPr>
            <a:endParaRPr lang="el-GR"/>
          </a:p>
        </c:txPr>
        <c:crossAx val="200360320"/>
        <c:crosses val="autoZero"/>
        <c:auto val="1"/>
        <c:lblAlgn val="ctr"/>
        <c:lblOffset val="100"/>
        <c:tickLblSkip val="1"/>
        <c:noMultiLvlLbl val="0"/>
      </c:catAx>
      <c:valAx>
        <c:axId val="200360320"/>
        <c:scaling>
          <c:orientation val="minMax"/>
          <c:max val="90"/>
          <c:min val="-90"/>
        </c:scaling>
        <c:delete val="1"/>
        <c:axPos val="t"/>
        <c:numFmt formatCode="0" sourceLinked="1"/>
        <c:majorTickMark val="out"/>
        <c:minorTickMark val="none"/>
        <c:tickLblPos val="nextTo"/>
        <c:crossAx val="200354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58702665178555"/>
          <c:y val="2.45239417842462E-2"/>
          <c:w val="0.85073591214330679"/>
          <c:h val="4.9876718775171074E-2"/>
        </c:manualLayout>
      </c:layout>
      <c:overlay val="0"/>
      <c:txPr>
        <a:bodyPr/>
        <a:lstStyle/>
        <a:p>
          <a:pPr>
            <a:defRPr sz="1000" b="1"/>
          </a:pPr>
          <a:endParaRPr lang="el-G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Οικονομία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F348-4FE2-A8F3-5D72C1090BFF}"/>
              </c:ext>
            </c:extLst>
          </c:dPt>
          <c:dLbls>
            <c:dLbl>
              <c:idx val="0"/>
              <c:layout>
                <c:manualLayout>
                  <c:x val="-1.675249497545182E-2"/>
                  <c:y val="-3.9062922524775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9E-4853-8900-F556FA0781B0}"/>
                </c:ext>
              </c:extLst>
            </c:dLbl>
            <c:dLbl>
              <c:idx val="1"/>
              <c:layout>
                <c:manualLayout>
                  <c:x val="-3.0682252386182374E-2"/>
                  <c:y val="-7.8876789882553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48-4FE2-A8F3-5D72C1090BFF}"/>
                </c:ext>
              </c:extLst>
            </c:dLbl>
            <c:dLbl>
              <c:idx val="2"/>
              <c:layout>
                <c:manualLayout>
                  <c:x val="-2.1461137080641894E-2"/>
                  <c:y val="-3.7107275051865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9A-44C4-9A58-169A3D92F75D}"/>
                </c:ext>
              </c:extLst>
            </c:dLbl>
            <c:dLbl>
              <c:idx val="3"/>
              <c:layout>
                <c:manualLayout>
                  <c:x val="-3.217676053943036E-2"/>
                  <c:y val="6.5363027878793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A8-4289-A336-5A7DFCA41AF2}"/>
                </c:ext>
              </c:extLst>
            </c:dLbl>
            <c:dLbl>
              <c:idx val="6"/>
              <c:layout>
                <c:manualLayout>
                  <c:x val="-8.0105637014096197E-3"/>
                  <c:y val="-2.76446129916430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9A-44C4-9A58-169A3D92F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Mάι-20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</c:v>
                </c:pt>
                <c:pt idx="1">
                  <c:v>28</c:v>
                </c:pt>
                <c:pt idx="2">
                  <c:v>25</c:v>
                </c:pt>
                <c:pt idx="3">
                  <c:v>13</c:v>
                </c:pt>
                <c:pt idx="4">
                  <c:v>31</c:v>
                </c:pt>
                <c:pt idx="5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48-4FE2-A8F3-5D72C1090BF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Υγεία-Επιδημία κορωνοϊού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6406218613122293E-2"/>
                  <c:y val="-5.0844400552946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9A-44C4-9A58-169A3D92F75D}"/>
                </c:ext>
              </c:extLst>
            </c:dLbl>
            <c:dLbl>
              <c:idx val="3"/>
              <c:layout>
                <c:manualLayout>
                  <c:x val="-2.3209711619942106E-2"/>
                  <c:y val="-2.3928287878230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65-49D9-9177-7481AEC24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Mάι-20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49</c:v>
                </c:pt>
                <c:pt idx="4">
                  <c:v>40</c:v>
                </c:pt>
                <c:pt idx="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9A-44C4-9A58-169A3D92F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058112"/>
        <c:axId val="194059648"/>
      </c:lineChart>
      <c:catAx>
        <c:axId val="19405811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l-GR"/>
          </a:p>
        </c:txPr>
        <c:crossAx val="194059648"/>
        <c:crosses val="autoZero"/>
        <c:auto val="1"/>
        <c:lblAlgn val="ctr"/>
        <c:lblOffset val="100"/>
        <c:tickLblSkip val="1"/>
        <c:noMultiLvlLbl val="1"/>
      </c:catAx>
      <c:valAx>
        <c:axId val="194059648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405811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2565259699034301"/>
          <c:y val="7.4788102134987267E-2"/>
          <c:w val="0.78142747652062972"/>
          <c:h val="6.0078831630434544E-2"/>
        </c:manualLayout>
      </c:layout>
      <c:overlay val="0"/>
      <c:txPr>
        <a:bodyPr/>
        <a:lstStyle/>
        <a:p>
          <a:pPr>
            <a:defRPr sz="10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8430537537784E-2"/>
          <c:y val="0.18736684066875817"/>
          <c:w val="0.96566313892492439"/>
          <c:h val="0.60674746265029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Μητσοτάκης Κυριάκος</c:v>
                </c:pt>
              </c:strCache>
            </c:strRef>
          </c:tx>
          <c:spPr>
            <a:ln w="476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4.5105116147370172E-2"/>
                  <c:y val="-4.2606097364480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09-406B-8C8B-5EBC8F1EB7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Φεβ-18</c:v>
                </c:pt>
                <c:pt idx="1">
                  <c:v>Ιουλ-19</c:v>
                </c:pt>
                <c:pt idx="2">
                  <c:v>Σεπ-19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</c:v>
                </c:pt>
                <c:pt idx="1">
                  <c:v>47</c:v>
                </c:pt>
                <c:pt idx="2">
                  <c:v>69</c:v>
                </c:pt>
                <c:pt idx="3">
                  <c:v>70</c:v>
                </c:pt>
                <c:pt idx="4">
                  <c:v>73</c:v>
                </c:pt>
                <c:pt idx="5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6-447E-9D93-D002D330DB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Τσίπρας Αλέξης</c:v>
                </c:pt>
              </c:strCache>
            </c:strRef>
          </c:tx>
          <c:spPr>
            <a:ln w="47625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2.9497214173843024E-2"/>
                  <c:y val="6.2570230514593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09-406B-8C8B-5EBC8F1EB7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Φεβ-18</c:v>
                </c:pt>
                <c:pt idx="1">
                  <c:v>Ιουλ-19</c:v>
                </c:pt>
                <c:pt idx="2">
                  <c:v>Σεπ-19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</c:v>
                </c:pt>
                <c:pt idx="1">
                  <c:v>37</c:v>
                </c:pt>
                <c:pt idx="2">
                  <c:v>40</c:v>
                </c:pt>
                <c:pt idx="3">
                  <c:v>41</c:v>
                </c:pt>
                <c:pt idx="4">
                  <c:v>42</c:v>
                </c:pt>
                <c:pt idx="5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E6-447E-9D93-D002D330D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726400"/>
        <c:axId val="200727936"/>
      </c:lineChart>
      <c:catAx>
        <c:axId val="2007264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200727936"/>
        <c:crosses val="autoZero"/>
        <c:auto val="0"/>
        <c:lblAlgn val="ctr"/>
        <c:lblOffset val="100"/>
        <c:noMultiLvlLbl val="0"/>
      </c:catAx>
      <c:valAx>
        <c:axId val="2007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072640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6432119933715359"/>
          <c:y val="1.5563279339168127E-3"/>
          <c:w val="0.45071565302970268"/>
          <c:h val="0.13007274237305452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8430537537784E-2"/>
          <c:y val="0.18736684066875817"/>
          <c:w val="0.96566313892492439"/>
          <c:h val="0.60674746265029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Μητσοτάκης Κυριάκος</c:v>
                </c:pt>
              </c:strCache>
            </c:strRef>
          </c:tx>
          <c:spPr>
            <a:ln w="476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4.5105116147370172E-2"/>
                  <c:y val="-4.2606097364480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09-406B-8C8B-5EBC8F1EB7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Μαρ-18</c:v>
                </c:pt>
                <c:pt idx="1">
                  <c:v>Ιουλ-19</c:v>
                </c:pt>
                <c:pt idx="2">
                  <c:v>Σεπ-19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</c:v>
                </c:pt>
                <c:pt idx="1">
                  <c:v>31</c:v>
                </c:pt>
                <c:pt idx="2">
                  <c:v>48</c:v>
                </c:pt>
                <c:pt idx="3">
                  <c:v>51</c:v>
                </c:pt>
                <c:pt idx="4">
                  <c:v>52</c:v>
                </c:pt>
                <c:pt idx="5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6-447E-9D93-D002D330DB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Τσίπρας Αλέξης</c:v>
                </c:pt>
              </c:strCache>
            </c:strRef>
          </c:tx>
          <c:spPr>
            <a:ln w="47625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2.9497214173843024E-2"/>
                  <c:y val="6.2570230514593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09-406B-8C8B-5EBC8F1EB7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Μαρ-18</c:v>
                </c:pt>
                <c:pt idx="1">
                  <c:v>Ιουλ-19</c:v>
                </c:pt>
                <c:pt idx="2">
                  <c:v>Σεπ-19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</c:v>
                </c:pt>
                <c:pt idx="1">
                  <c:v>24</c:v>
                </c:pt>
                <c:pt idx="2">
                  <c:v>19</c:v>
                </c:pt>
                <c:pt idx="3">
                  <c:v>17</c:v>
                </c:pt>
                <c:pt idx="4">
                  <c:v>18</c:v>
                </c:pt>
                <c:pt idx="5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E6-447E-9D93-D002D330D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726400"/>
        <c:axId val="200727936"/>
      </c:lineChart>
      <c:catAx>
        <c:axId val="2007264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200727936"/>
        <c:crosses val="autoZero"/>
        <c:auto val="0"/>
        <c:lblAlgn val="ctr"/>
        <c:lblOffset val="100"/>
        <c:noMultiLvlLbl val="0"/>
      </c:catAx>
      <c:valAx>
        <c:axId val="2007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072640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6432119933715359"/>
          <c:y val="1.5563279339168127E-3"/>
          <c:w val="0.45071565302970268"/>
          <c:h val="0.13007274237305452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97562881020274E-2"/>
          <c:y val="3.8815636839012353E-2"/>
          <c:w val="0.96920536166175542"/>
          <c:h val="0.92236872632197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82A-4F19-B3AE-983E30CC3A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182A-4F19-B3AE-983E30CC3AB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182A-4F19-B3AE-983E30CC3AB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182A-4F19-B3AE-983E30CC3AB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9-182A-4F19-B3AE-983E30CC3AB4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182A-4F19-B3AE-983E30CC3AB4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D-182A-4F19-B3AE-983E30CC3AB4}"/>
              </c:ext>
            </c:extLst>
          </c:dPt>
          <c:dPt>
            <c:idx val="7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82A-4F19-B3AE-983E30CC3AB4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182A-4F19-B3AE-983E30CC3AB4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182A-4F19-B3AE-983E30CC3AB4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182A-4F19-B3AE-983E30CC3AB4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182A-4F19-B3AE-983E30CC3AB4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88E-426D-AC71-C2F683806A3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ΝΕΑ  ΔΗΜΟΚΡΑΤΙΑ</c:v>
                </c:pt>
                <c:pt idx="1">
                  <c:v>ΣΥΡΙΖΑ</c:v>
                </c:pt>
                <c:pt idx="2">
                  <c:v>ΚΙΝΑΛ</c:v>
                </c:pt>
                <c:pt idx="3">
                  <c:v>ΚΚΕ</c:v>
                </c:pt>
                <c:pt idx="4">
                  <c:v>ΕΛΛΗΝΙΚΗ ΛΥΣΗ</c:v>
                </c:pt>
                <c:pt idx="5">
                  <c:v>ΜΕΡΑ 25</c:v>
                </c:pt>
                <c:pt idx="6">
                  <c:v>ΧΑ</c:v>
                </c:pt>
                <c:pt idx="7">
                  <c:v>ΑΝΤΑΡΣΥΑ</c:v>
                </c:pt>
                <c:pt idx="8">
                  <c:v>ΑΛΛΟ</c:v>
                </c:pt>
                <c:pt idx="9">
                  <c:v>ΑΚΥΡΟ-ΛΕΥΚΟ</c:v>
                </c:pt>
                <c:pt idx="10">
                  <c:v>ΔΕΝ ΘΑ ΨΗΦΙΣΩ</c:v>
                </c:pt>
                <c:pt idx="11">
                  <c:v>ΔΕΝ ΕΧΩ ΑΠΟΦΑΣΙΣΕΙ</c:v>
                </c:pt>
                <c:pt idx="12">
                  <c:v>ΔΑ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40.299999999999997</c:v>
                </c:pt>
                <c:pt idx="1">
                  <c:v>20.9</c:v>
                </c:pt>
                <c:pt idx="2">
                  <c:v>5.0999999999999996</c:v>
                </c:pt>
                <c:pt idx="3">
                  <c:v>4.5999999999999996</c:v>
                </c:pt>
                <c:pt idx="4">
                  <c:v>2.6</c:v>
                </c:pt>
                <c:pt idx="5">
                  <c:v>2.5</c:v>
                </c:pt>
                <c:pt idx="6">
                  <c:v>1.6</c:v>
                </c:pt>
                <c:pt idx="7">
                  <c:v>1.2</c:v>
                </c:pt>
                <c:pt idx="8">
                  <c:v>2.5</c:v>
                </c:pt>
                <c:pt idx="9">
                  <c:v>3.6</c:v>
                </c:pt>
                <c:pt idx="10">
                  <c:v>7.2</c:v>
                </c:pt>
                <c:pt idx="11">
                  <c:v>5.6</c:v>
                </c:pt>
                <c:pt idx="1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82A-4F19-B3AE-983E30CC3A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-25"/>
        <c:axId val="201520640"/>
        <c:axId val="201790592"/>
      </c:barChart>
      <c:catAx>
        <c:axId val="2015206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1790592"/>
        <c:crosses val="autoZero"/>
        <c:auto val="1"/>
        <c:lblAlgn val="ctr"/>
        <c:lblOffset val="100"/>
        <c:noMultiLvlLbl val="0"/>
      </c:catAx>
      <c:valAx>
        <c:axId val="2017905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152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68869514423628E-2"/>
          <c:y val="0.29950217859218303"/>
          <c:w val="0.90303939116466503"/>
          <c:h val="0.648518798411427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dPt>
            <c:idx val="1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31-458A-9222-831C5F18E38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231-458A-9222-831C5F18E382}"/>
              </c:ext>
            </c:extLst>
          </c:dPt>
          <c:dLbls>
            <c:dLbl>
              <c:idx val="0"/>
              <c:layout>
                <c:manualLayout>
                  <c:x val="5.743398696494327E-2"/>
                  <c:y val="-0.17522736838021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31-458A-9222-831C5F18E382}"/>
                </c:ext>
              </c:extLst>
            </c:dLbl>
            <c:dLbl>
              <c:idx val="1"/>
              <c:layout>
                <c:manualLayout>
                  <c:x val="-0.13958110771695156"/>
                  <c:y val="9.4914859682312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31-458A-9222-831C5F18E382}"/>
                </c:ext>
              </c:extLst>
            </c:dLbl>
            <c:dLbl>
              <c:idx val="2"/>
              <c:layout>
                <c:manualLayout>
                  <c:x val="6.8796027483456285E-2"/>
                  <c:y val="-0.2286997387888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31-458A-9222-831C5F18E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Υπέρ</c:v>
                </c:pt>
                <c:pt idx="1">
                  <c:v>Κατά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13.2</c:v>
                </c:pt>
                <c:pt idx="1">
                  <c:v>84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31-458A-9222-831C5F18E3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3.1675009415209489E-2"/>
          <c:w val="1"/>
          <c:h val="0.22112731441645239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32383660115293E-2"/>
          <c:y val="0.2458144027814152"/>
          <c:w val="0.92165613768098842"/>
          <c:h val="0.47237515324732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Υπέρ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0985-4023-88EE-5B2611821CD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0985-4023-88EE-5B2611821CD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0985-4023-88EE-5B2611821CD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28.1</c:v>
                </c:pt>
                <c:pt idx="1">
                  <c:v>13.6</c:v>
                </c:pt>
                <c:pt idx="2">
                  <c:v>10.9</c:v>
                </c:pt>
                <c:pt idx="3">
                  <c:v>8.6</c:v>
                </c:pt>
                <c:pt idx="4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985-4023-88EE-5B2611821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Κατά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6361760639888276E-2"/>
                  <c:y val="0.103526173264089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D0-4792-B24B-8A51C026D0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69.8</c:v>
                </c:pt>
                <c:pt idx="1">
                  <c:v>81.3</c:v>
                </c:pt>
                <c:pt idx="2">
                  <c:v>87.5</c:v>
                </c:pt>
                <c:pt idx="3">
                  <c:v>89</c:v>
                </c:pt>
                <c:pt idx="4">
                  <c:v>92.9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844-48EF-AA05-D34645EFF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4805632"/>
        <c:axId val="204807168"/>
      </c:lineChart>
      <c:catAx>
        <c:axId val="20480563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l-GR"/>
          </a:p>
        </c:txPr>
        <c:crossAx val="204807168"/>
        <c:crosses val="autoZero"/>
        <c:auto val="0"/>
        <c:lblAlgn val="ctr"/>
        <c:lblOffset val="100"/>
        <c:noMultiLvlLbl val="0"/>
      </c:catAx>
      <c:valAx>
        <c:axId val="204807168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l-GR"/>
          </a:p>
        </c:txPr>
        <c:crossAx val="204805632"/>
        <c:crosses val="autoZero"/>
        <c:crossBetween val="between"/>
        <c:majorUnit val="20"/>
      </c:valAx>
      <c:spPr>
        <a:noFill/>
      </c:spPr>
    </c:plotArea>
    <c:legend>
      <c:legendPos val="t"/>
      <c:layout>
        <c:manualLayout>
          <c:xMode val="edge"/>
          <c:yMode val="edge"/>
          <c:x val="1.5203127826408393E-2"/>
          <c:y val="6.208319930857892E-3"/>
          <c:w val="0.95784497911898636"/>
          <c:h val="0.20178070545010116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2.4493515704989616E-2"/>
                  <c:y val="0.13502556866343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BF-4B67-BA92-B3EE573345DF}"/>
                </c:ext>
              </c:extLst>
            </c:dLbl>
            <c:dLbl>
              <c:idx val="1"/>
              <c:layout>
                <c:manualLayout>
                  <c:x val="-4.6096285919294766E-2"/>
                  <c:y val="-0.20627075371679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F-4B67-BA92-B3EE573345DF}"/>
                </c:ext>
              </c:extLst>
            </c:dLbl>
            <c:dLbl>
              <c:idx val="2"/>
              <c:layout>
                <c:manualLayout>
                  <c:x val="1.6738046734995109E-2"/>
                  <c:y val="-0.21224900496022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F-4B67-BA92-B3EE573345DF}"/>
                </c:ext>
              </c:extLst>
            </c:dLbl>
            <c:dLbl>
              <c:idx val="3"/>
              <c:layout>
                <c:manualLayout>
                  <c:x val="6.3725532935175896E-2"/>
                  <c:y val="-0.24452801925725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06-4547-8241-0766B3FDA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Προς τη σωστή</c:v>
                </c:pt>
                <c:pt idx="1">
                  <c:v>Ούτε-ούτε (αυθ.)</c:v>
                </c:pt>
                <c:pt idx="2">
                  <c:v>Προς τη λάθος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64.099999999999994</c:v>
                </c:pt>
                <c:pt idx="1">
                  <c:v>6</c:v>
                </c:pt>
                <c:pt idx="2">
                  <c:v>25.4</c:v>
                </c:pt>
                <c:pt idx="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87135958599755E-2"/>
          <c:y val="0.22171234670522996"/>
          <c:w val="0.91076045623638413"/>
          <c:h val="0.47237515324732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Προς τη σωστή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4B29-44CE-A0E4-900E87AD9DF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4B29-44CE-A0E4-900E87AD9DF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4B29-44CE-A0E4-900E87AD9D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56</c:v>
                </c:pt>
                <c:pt idx="1">
                  <c:v>53</c:v>
                </c:pt>
                <c:pt idx="2">
                  <c:v>51</c:v>
                </c:pt>
                <c:pt idx="3">
                  <c:v>74</c:v>
                </c:pt>
                <c:pt idx="4">
                  <c:v>76</c:v>
                </c:pt>
                <c:pt idx="5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B29-44CE-A0E4-900E87AD9D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Προς τη λάθος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36</c:v>
                </c:pt>
                <c:pt idx="2">
                  <c:v>37</c:v>
                </c:pt>
                <c:pt idx="3">
                  <c:v>19</c:v>
                </c:pt>
                <c:pt idx="4">
                  <c:v>16</c:v>
                </c:pt>
                <c:pt idx="5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4B29-44CE-A0E4-900E87AD9D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712384"/>
        <c:axId val="95713920"/>
      </c:lineChart>
      <c:catAx>
        <c:axId val="95712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l-GR"/>
          </a:p>
        </c:txPr>
        <c:crossAx val="95713920"/>
        <c:crosses val="autoZero"/>
        <c:auto val="1"/>
        <c:lblAlgn val="ctr"/>
        <c:lblOffset val="100"/>
        <c:tickLblSkip val="1"/>
        <c:noMultiLvlLbl val="0"/>
      </c:catAx>
      <c:valAx>
        <c:axId val="9571392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95712384"/>
        <c:crosses val="autoZero"/>
        <c:crossBetween val="between"/>
        <c:majorUnit val="20"/>
      </c:valAx>
      <c:spPr>
        <a:noFill/>
      </c:spPr>
    </c:plotArea>
    <c:legend>
      <c:legendPos val="t"/>
      <c:layout>
        <c:manualLayout>
          <c:xMode val="edge"/>
          <c:yMode val="edge"/>
          <c:x val="1.5203127826408392E-2"/>
          <c:y val="6.208319930857892E-3"/>
          <c:w val="0.95710839251586732"/>
          <c:h val="0.1771268641137465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93854122028767"/>
          <c:y val="9.962707323339412E-2"/>
          <c:w val="0.62830505605197307"/>
          <c:h val="0.862332390622336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Μάλλον θετικές</c:v>
                </c:pt>
              </c:strCache>
            </c:strRef>
          </c:tx>
          <c:spPr>
            <a:solidFill>
              <a:srgbClr val="1AB39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92-4B6C-8484-EC6431CE74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592-4B6C-8484-EC6431CE74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592-4B6C-8484-EC6431CE74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Στην δημόσια υγεία-κορονοϊό</c:v>
                </c:pt>
                <c:pt idx="1">
                  <c:v>Στον ψηφιακό μετασχηματισμό του κράτους</c:v>
                </c:pt>
                <c:pt idx="2">
                  <c:v>Στην εγκληματικότητα </c:v>
                </c:pt>
                <c:pt idx="3">
                  <c:v>Στις Ελληνοτουρκικές σχέσεις</c:v>
                </c:pt>
                <c:pt idx="4">
                  <c:v>Στον πολιτισμό</c:v>
                </c:pt>
                <c:pt idx="5">
                  <c:v>Στο περιβάλλον</c:v>
                </c:pt>
                <c:pt idx="6">
                  <c:v>Στη φορολογική πολιτική</c:v>
                </c:pt>
                <c:pt idx="7">
                  <c:v>Στην παιδεία</c:v>
                </c:pt>
                <c:pt idx="8">
                  <c:v>Στην προσέλκυση επενδύσεων</c:v>
                </c:pt>
                <c:pt idx="9">
                  <c:v>Στην οικονομία</c:v>
                </c:pt>
                <c:pt idx="10">
                  <c:v>Στις υποδομές (αυτοκίνητο δρομοι κτλ)</c:v>
                </c:pt>
                <c:pt idx="11">
                  <c:v>Στο μεταναστευτικό </c:v>
                </c:pt>
                <c:pt idx="12">
                  <c:v>Στα εργασιακά θέματα</c:v>
                </c:pt>
                <c:pt idx="13">
                  <c:v>Στο Μακεδονικό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84.3</c:v>
                </c:pt>
                <c:pt idx="1">
                  <c:v>72.7</c:v>
                </c:pt>
                <c:pt idx="2">
                  <c:v>56</c:v>
                </c:pt>
                <c:pt idx="3">
                  <c:v>51.5</c:v>
                </c:pt>
                <c:pt idx="4">
                  <c:v>50.9</c:v>
                </c:pt>
                <c:pt idx="5">
                  <c:v>49.2</c:v>
                </c:pt>
                <c:pt idx="6">
                  <c:v>46.3</c:v>
                </c:pt>
                <c:pt idx="7">
                  <c:v>44.7</c:v>
                </c:pt>
                <c:pt idx="8">
                  <c:v>43</c:v>
                </c:pt>
                <c:pt idx="9">
                  <c:v>42</c:v>
                </c:pt>
                <c:pt idx="10">
                  <c:v>41.2</c:v>
                </c:pt>
                <c:pt idx="11">
                  <c:v>40.299999999999997</c:v>
                </c:pt>
                <c:pt idx="12">
                  <c:v>36.799999999999997</c:v>
                </c:pt>
                <c:pt idx="13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92-4B6C-8484-EC6431CE74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 (αυθ.)</c:v>
                </c:pt>
              </c:strCache>
            </c:strRef>
          </c:tx>
          <c:spPr>
            <a:solidFill>
              <a:srgbClr val="FEB80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Στην δημόσια υγεία-κορονοϊό</c:v>
                </c:pt>
                <c:pt idx="1">
                  <c:v>Στον ψηφιακό μετασχηματισμό του κράτους</c:v>
                </c:pt>
                <c:pt idx="2">
                  <c:v>Στην εγκληματικότητα </c:v>
                </c:pt>
                <c:pt idx="3">
                  <c:v>Στις Ελληνοτουρκικές σχέσεις</c:v>
                </c:pt>
                <c:pt idx="4">
                  <c:v>Στον πολιτισμό</c:v>
                </c:pt>
                <c:pt idx="5">
                  <c:v>Στο περιβάλλον</c:v>
                </c:pt>
                <c:pt idx="6">
                  <c:v>Στη φορολογική πολιτική</c:v>
                </c:pt>
                <c:pt idx="7">
                  <c:v>Στην παιδεία</c:v>
                </c:pt>
                <c:pt idx="8">
                  <c:v>Στην προσέλκυση επενδύσεων</c:v>
                </c:pt>
                <c:pt idx="9">
                  <c:v>Στην οικονομία</c:v>
                </c:pt>
                <c:pt idx="10">
                  <c:v>Στις υποδομές (αυτοκίνητο δρομοι κτλ)</c:v>
                </c:pt>
                <c:pt idx="11">
                  <c:v>Στο μεταναστευτικό </c:v>
                </c:pt>
                <c:pt idx="12">
                  <c:v>Στα εργασιακά θέματα</c:v>
                </c:pt>
                <c:pt idx="13">
                  <c:v>Στο Μακεδονικό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1.9</c:v>
                </c:pt>
                <c:pt idx="1">
                  <c:v>2.2999999999999998</c:v>
                </c:pt>
                <c:pt idx="2">
                  <c:v>5.4</c:v>
                </c:pt>
                <c:pt idx="3">
                  <c:v>3.3</c:v>
                </c:pt>
                <c:pt idx="4">
                  <c:v>6.2</c:v>
                </c:pt>
                <c:pt idx="5">
                  <c:v>4.4000000000000004</c:v>
                </c:pt>
                <c:pt idx="6">
                  <c:v>4.7</c:v>
                </c:pt>
                <c:pt idx="7">
                  <c:v>3.4</c:v>
                </c:pt>
                <c:pt idx="8">
                  <c:v>2.9</c:v>
                </c:pt>
                <c:pt idx="9">
                  <c:v>3.2</c:v>
                </c:pt>
                <c:pt idx="10">
                  <c:v>8.1999999999999993</c:v>
                </c:pt>
                <c:pt idx="11">
                  <c:v>3.3</c:v>
                </c:pt>
                <c:pt idx="12">
                  <c:v>3.7</c:v>
                </c:pt>
                <c:pt idx="13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92-4B6C-8484-EC6431CE74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Μάλλον αρνητικές</c:v>
                </c:pt>
              </c:strCache>
            </c:strRef>
          </c:tx>
          <c:spPr>
            <a:solidFill>
              <a:srgbClr val="EA157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Στην δημόσια υγεία-κορονοϊό</c:v>
                </c:pt>
                <c:pt idx="1">
                  <c:v>Στον ψηφιακό μετασχηματισμό του κράτους</c:v>
                </c:pt>
                <c:pt idx="2">
                  <c:v>Στην εγκληματικότητα </c:v>
                </c:pt>
                <c:pt idx="3">
                  <c:v>Στις Ελληνοτουρκικές σχέσεις</c:v>
                </c:pt>
                <c:pt idx="4">
                  <c:v>Στον πολιτισμό</c:v>
                </c:pt>
                <c:pt idx="5">
                  <c:v>Στο περιβάλλον</c:v>
                </c:pt>
                <c:pt idx="6">
                  <c:v>Στη φορολογική πολιτική</c:v>
                </c:pt>
                <c:pt idx="7">
                  <c:v>Στην παιδεία</c:v>
                </c:pt>
                <c:pt idx="8">
                  <c:v>Στην προσέλκυση επενδύσεων</c:v>
                </c:pt>
                <c:pt idx="9">
                  <c:v>Στην οικονομία</c:v>
                </c:pt>
                <c:pt idx="10">
                  <c:v>Στις υποδομές (αυτοκίνητο δρομοι κτλ)</c:v>
                </c:pt>
                <c:pt idx="11">
                  <c:v>Στο μεταναστευτικό </c:v>
                </c:pt>
                <c:pt idx="12">
                  <c:v>Στα εργασιακά θέματα</c:v>
                </c:pt>
                <c:pt idx="13">
                  <c:v>Στο Μακεδονικό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13.4</c:v>
                </c:pt>
                <c:pt idx="1">
                  <c:v>15.3</c:v>
                </c:pt>
                <c:pt idx="2">
                  <c:v>34.1</c:v>
                </c:pt>
                <c:pt idx="3">
                  <c:v>41.2</c:v>
                </c:pt>
                <c:pt idx="4">
                  <c:v>34.9</c:v>
                </c:pt>
                <c:pt idx="5">
                  <c:v>36.6</c:v>
                </c:pt>
                <c:pt idx="6">
                  <c:v>40.200000000000003</c:v>
                </c:pt>
                <c:pt idx="7">
                  <c:v>44.6</c:v>
                </c:pt>
                <c:pt idx="8">
                  <c:v>40.4</c:v>
                </c:pt>
                <c:pt idx="9">
                  <c:v>51.1</c:v>
                </c:pt>
                <c:pt idx="10">
                  <c:v>42.1</c:v>
                </c:pt>
                <c:pt idx="11">
                  <c:v>54</c:v>
                </c:pt>
                <c:pt idx="12">
                  <c:v>53.4</c:v>
                </c:pt>
                <c:pt idx="13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92-4B6C-8484-EC6431CE74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Στην δημόσια υγεία-κορονοϊό</c:v>
                </c:pt>
                <c:pt idx="1">
                  <c:v>Στον ψηφιακό μετασχηματισμό του κράτους</c:v>
                </c:pt>
                <c:pt idx="2">
                  <c:v>Στην εγκληματικότητα </c:v>
                </c:pt>
                <c:pt idx="3">
                  <c:v>Στις Ελληνοτουρκικές σχέσεις</c:v>
                </c:pt>
                <c:pt idx="4">
                  <c:v>Στον πολιτισμό</c:v>
                </c:pt>
                <c:pt idx="5">
                  <c:v>Στο περιβάλλον</c:v>
                </c:pt>
                <c:pt idx="6">
                  <c:v>Στη φορολογική πολιτική</c:v>
                </c:pt>
                <c:pt idx="7">
                  <c:v>Στην παιδεία</c:v>
                </c:pt>
                <c:pt idx="8">
                  <c:v>Στην προσέλκυση επενδύσεων</c:v>
                </c:pt>
                <c:pt idx="9">
                  <c:v>Στην οικονομία</c:v>
                </c:pt>
                <c:pt idx="10">
                  <c:v>Στις υποδομές (αυτοκίνητο δρομοι κτλ)</c:v>
                </c:pt>
                <c:pt idx="11">
                  <c:v>Στο μεταναστευτικό </c:v>
                </c:pt>
                <c:pt idx="12">
                  <c:v>Στα εργασιακά θέματα</c:v>
                </c:pt>
                <c:pt idx="13">
                  <c:v>Στο Μακεδονικό</c:v>
                </c:pt>
              </c:strCache>
            </c:strRef>
          </c:cat>
          <c:val>
            <c:numRef>
              <c:f>Sheet1!$E$2:$E$15</c:f>
              <c:numCache>
                <c:formatCode>0</c:formatCode>
                <c:ptCount val="14"/>
                <c:pt idx="0">
                  <c:v>1</c:v>
                </c:pt>
                <c:pt idx="1">
                  <c:v>9.6999999999999993</c:v>
                </c:pt>
                <c:pt idx="2">
                  <c:v>4.5</c:v>
                </c:pt>
                <c:pt idx="3">
                  <c:v>4.0999999999999996</c:v>
                </c:pt>
                <c:pt idx="4">
                  <c:v>8</c:v>
                </c:pt>
                <c:pt idx="5">
                  <c:v>9.6</c:v>
                </c:pt>
                <c:pt idx="6">
                  <c:v>8.8000000000000007</c:v>
                </c:pt>
                <c:pt idx="7">
                  <c:v>7.1</c:v>
                </c:pt>
                <c:pt idx="8">
                  <c:v>13.8</c:v>
                </c:pt>
                <c:pt idx="9">
                  <c:v>3.5</c:v>
                </c:pt>
                <c:pt idx="10">
                  <c:v>8.5</c:v>
                </c:pt>
                <c:pt idx="11">
                  <c:v>2.5</c:v>
                </c:pt>
                <c:pt idx="12">
                  <c:v>6.1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C-4457-AE6F-D64EAA2C01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99879936"/>
        <c:axId val="99898112"/>
      </c:barChart>
      <c:catAx>
        <c:axId val="99879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l-GR"/>
          </a:p>
        </c:txPr>
        <c:crossAx val="99898112"/>
        <c:crosses val="autoZero"/>
        <c:auto val="1"/>
        <c:lblAlgn val="ctr"/>
        <c:lblOffset val="100"/>
        <c:noMultiLvlLbl val="0"/>
      </c:catAx>
      <c:valAx>
        <c:axId val="99898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9879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1054268823931846E-2"/>
          <c:y val="1.2778933199534717E-3"/>
          <c:w val="0.93989265742959782"/>
          <c:h val="5.3649758014418625E-2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6000"/>
      </a:schemeClr>
    </a:solidFill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000"/>
      </a:pPr>
      <a:endParaRPr lang="el-G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1"/>
              <c:layout>
                <c:manualLayout>
                  <c:x val="-4.5432493654027843E-2"/>
                  <c:y val="4.8298180538038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99-45C6-BF35-A76BC2940795}"/>
                </c:ext>
              </c:extLst>
            </c:dLbl>
            <c:dLbl>
              <c:idx val="2"/>
              <c:layout>
                <c:manualLayout>
                  <c:x val="-2.3412027182388374E-2"/>
                  <c:y val="4.1817427238477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0-492A-97B7-34B1E89B6E4C}"/>
                </c:ext>
              </c:extLst>
            </c:dLbl>
            <c:dLbl>
              <c:idx val="6"/>
              <c:layout>
                <c:manualLayout>
                  <c:x val="-3.1478639969949117E-2"/>
                  <c:y val="0.101620834268606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99-45C6-BF35-A76BC2940795}"/>
                </c:ext>
              </c:extLst>
            </c:dLbl>
            <c:dLbl>
              <c:idx val="51"/>
              <c:layout>
                <c:manualLayout>
                  <c:x val="-4.6780571649724996E-2"/>
                  <c:y val="9.00348648120546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AC-47E2-90CE-D7199C75C6CE}"/>
                </c:ext>
              </c:extLst>
            </c:dLbl>
            <c:dLbl>
              <c:idx val="52"/>
              <c:layout>
                <c:manualLayout>
                  <c:x val="-2.2204869608769395E-2"/>
                  <c:y val="4.591916983313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E-49D6-BC8E-6D0BD7BCB383}"/>
                </c:ext>
              </c:extLst>
            </c:dLbl>
            <c:dLbl>
              <c:idx val="57"/>
              <c:layout>
                <c:manualLayout>
                  <c:x val="-2.981571069196708E-2"/>
                  <c:y val="3.17901199678965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12-4668-9C42-0E0701600F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5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Φεβ-15</c:v>
                </c:pt>
                <c:pt idx="1">
                  <c:v>Ιούλ-15 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  <c:pt idx="9">
                  <c:v>Μάι-20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-21</c:v>
                </c:pt>
                <c:pt idx="1">
                  <c:v>-57</c:v>
                </c:pt>
                <c:pt idx="2">
                  <c:v>-81</c:v>
                </c:pt>
                <c:pt idx="3">
                  <c:v>-72</c:v>
                </c:pt>
                <c:pt idx="4">
                  <c:v>-49</c:v>
                </c:pt>
                <c:pt idx="5">
                  <c:v>-43</c:v>
                </c:pt>
                <c:pt idx="6">
                  <c:v>14</c:v>
                </c:pt>
                <c:pt idx="7">
                  <c:v>-37</c:v>
                </c:pt>
                <c:pt idx="8">
                  <c:v>-44</c:v>
                </c:pt>
                <c:pt idx="9">
                  <c:v>-38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C0-492A-97B7-34B1E89B6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09536"/>
        <c:axId val="167411072"/>
      </c:lineChart>
      <c:catAx>
        <c:axId val="167409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 rot="-5400000" vert="horz"/>
          <a:lstStyle/>
          <a:p>
            <a:pPr>
              <a:defRPr sz="1200" b="1"/>
            </a:pPr>
            <a:endParaRPr lang="el-GR"/>
          </a:p>
        </c:txPr>
        <c:crossAx val="167411072"/>
        <c:crosses val="autoZero"/>
        <c:auto val="1"/>
        <c:lblAlgn val="ctr"/>
        <c:lblOffset val="100"/>
        <c:noMultiLvlLbl val="0"/>
      </c:catAx>
      <c:valAx>
        <c:axId val="16741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/>
            </a:pPr>
            <a:endParaRPr lang="el-GR"/>
          </a:p>
        </c:txPr>
        <c:crossAx val="16740953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Iσοζύγιο αξιολόγησης σημερινής οικονομικής κατάστασης της χώρας (θετικά-αρνητικά)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3.4308431321214326E-2"/>
                  <c:y val="-4.1150490352023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BE-4DD0-8E9B-C44C7600BD49}"/>
                </c:ext>
              </c:extLst>
            </c:dLbl>
            <c:dLbl>
              <c:idx val="8"/>
              <c:layout>
                <c:manualLayout>
                  <c:x val="-1.8406506471184057E-2"/>
                  <c:y val="-4.1150490352023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60-4AC0-AFDE-512075B51239}"/>
                </c:ext>
              </c:extLst>
            </c:dLbl>
            <c:dLbl>
              <c:idx val="9"/>
              <c:layout>
                <c:manualLayout>
                  <c:x val="-2.2743395066647042E-2"/>
                  <c:y val="-7.8066173703954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BB-40B6-98C8-8E94314F6FFE}"/>
                </c:ext>
              </c:extLst>
            </c:dLbl>
            <c:dLbl>
              <c:idx val="56"/>
              <c:layout>
                <c:manualLayout>
                  <c:x val="-1.4217254214522529E-2"/>
                  <c:y val="6.826333187457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93-417F-953F-95BDE5B70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Φεβ-15</c:v>
                </c:pt>
                <c:pt idx="1">
                  <c:v>Ιούλ-15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  <c:pt idx="9">
                  <c:v>Μάι-20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-55</c:v>
                </c:pt>
                <c:pt idx="1">
                  <c:v>-76</c:v>
                </c:pt>
                <c:pt idx="2">
                  <c:v>-90</c:v>
                </c:pt>
                <c:pt idx="3">
                  <c:v>-85</c:v>
                </c:pt>
                <c:pt idx="4">
                  <c:v>-66</c:v>
                </c:pt>
                <c:pt idx="5">
                  <c:v>-64</c:v>
                </c:pt>
                <c:pt idx="6">
                  <c:v>-8</c:v>
                </c:pt>
                <c:pt idx="7">
                  <c:v>-14</c:v>
                </c:pt>
                <c:pt idx="8">
                  <c:v>-25</c:v>
                </c:pt>
                <c:pt idx="9">
                  <c:v>-33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E6-40ED-86C0-BBFB38A40D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Iσοζύγιο πρόβλεψης για την οικονομία (θα καλυτερέψει-θα χειροτερέψει)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3412027182388374E-2"/>
                  <c:y val="2.9512199454500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2A-4E5F-853A-8264986B5D5B}"/>
                </c:ext>
              </c:extLst>
            </c:dLbl>
            <c:dLbl>
              <c:idx val="8"/>
              <c:layout>
                <c:manualLayout>
                  <c:x val="-3.4308431321214326E-2"/>
                  <c:y val="-6.1392751542594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E5-40EA-BB8F-C7A59EDB270E}"/>
                </c:ext>
              </c:extLst>
            </c:dLbl>
            <c:dLbl>
              <c:idx val="9"/>
              <c:layout>
                <c:manualLayout>
                  <c:x val="-2.2743395066647042E-2"/>
                  <c:y val="6.1659526297176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BB-40B6-98C8-8E94314F6FFE}"/>
                </c:ext>
              </c:extLst>
            </c:dLbl>
            <c:dLbl>
              <c:idx val="57"/>
              <c:layout>
                <c:manualLayout>
                  <c:x val="-2.369705524126077E-2"/>
                  <c:y val="1.7873262613262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FA-4CB1-BB8B-A63D75DCA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Φεβ-15</c:v>
                </c:pt>
                <c:pt idx="1">
                  <c:v>Ιούλ-15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  <c:pt idx="9">
                  <c:v>Μάι-20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</c:v>
                </c:pt>
                <c:pt idx="1">
                  <c:v>-37</c:v>
                </c:pt>
                <c:pt idx="2">
                  <c:v>-71</c:v>
                </c:pt>
                <c:pt idx="3">
                  <c:v>-59</c:v>
                </c:pt>
                <c:pt idx="4">
                  <c:v>-31</c:v>
                </c:pt>
                <c:pt idx="5">
                  <c:v>-22</c:v>
                </c:pt>
                <c:pt idx="6">
                  <c:v>35</c:v>
                </c:pt>
                <c:pt idx="7">
                  <c:v>-59</c:v>
                </c:pt>
                <c:pt idx="8">
                  <c:v>-63</c:v>
                </c:pt>
                <c:pt idx="9">
                  <c:v>-43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3E6-40ED-86C0-BBFB38A40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507840"/>
        <c:axId val="167509376"/>
      </c:lineChart>
      <c:catAx>
        <c:axId val="16750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 rot="-5400000" vert="horz" anchor="ctr" anchorCtr="0"/>
          <a:lstStyle/>
          <a:p>
            <a:pPr>
              <a:defRPr sz="1200" b="1"/>
            </a:pPr>
            <a:endParaRPr lang="el-GR"/>
          </a:p>
        </c:txPr>
        <c:crossAx val="167509376"/>
        <c:crosses val="autoZero"/>
        <c:auto val="1"/>
        <c:lblAlgn val="ctr"/>
        <c:lblOffset val="100"/>
        <c:noMultiLvlLbl val="0"/>
      </c:catAx>
      <c:valAx>
        <c:axId val="167509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/>
            </a:pPr>
            <a:endParaRPr lang="el-GR"/>
          </a:p>
        </c:txPr>
        <c:crossAx val="167507840"/>
        <c:crosses val="autoZero"/>
        <c:crossBetween val="between"/>
        <c:majorUnit val="20"/>
      </c:valAx>
    </c:plotArea>
    <c:legend>
      <c:legendPos val="b"/>
      <c:overlay val="0"/>
      <c:txPr>
        <a:bodyPr/>
        <a:lstStyle/>
        <a:p>
          <a:pPr>
            <a:defRPr sz="11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20D-4F75-9211-94198886774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20D-4F75-9211-94198886774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20D-4F75-9211-9419888677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62.9</c:v>
                </c:pt>
                <c:pt idx="1">
                  <c:v>5.7</c:v>
                </c:pt>
                <c:pt idx="2">
                  <c:v>29.7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0D-4F75-9211-9419888677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511296"/>
        <c:axId val="97785728"/>
      </c:barChart>
      <c:catAx>
        <c:axId val="97511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97785728"/>
        <c:crosses val="autoZero"/>
        <c:auto val="1"/>
        <c:lblAlgn val="ctr"/>
        <c:lblOffset val="100"/>
        <c:noMultiLvlLbl val="0"/>
      </c:catAx>
      <c:valAx>
        <c:axId val="977857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75112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A66-45F7-8BA4-9BC38B15C2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63</c:v>
                </c:pt>
                <c:pt idx="1">
                  <c:v>58</c:v>
                </c:pt>
                <c:pt idx="2">
                  <c:v>57</c:v>
                </c:pt>
                <c:pt idx="3">
                  <c:v>64</c:v>
                </c:pt>
                <c:pt idx="4">
                  <c:v>68</c:v>
                </c:pt>
                <c:pt idx="5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66-45F7-8BA4-9BC38B15C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  <c:pt idx="5">
                  <c:v>Μάι-20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28</c:v>
                </c:pt>
                <c:pt idx="2">
                  <c:v>33</c:v>
                </c:pt>
                <c:pt idx="3">
                  <c:v>26</c:v>
                </c:pt>
                <c:pt idx="4">
                  <c:v>23</c:v>
                </c:pt>
                <c:pt idx="5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A66-45F7-8BA4-9BC38B15C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44832"/>
        <c:axId val="97554816"/>
      </c:lineChart>
      <c:catAx>
        <c:axId val="9754483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7554816"/>
        <c:crosses val="autoZero"/>
        <c:auto val="0"/>
        <c:lblAlgn val="ctr"/>
        <c:lblOffset val="100"/>
        <c:tickLblSkip val="1"/>
        <c:noMultiLvlLbl val="1"/>
      </c:catAx>
      <c:valAx>
        <c:axId val="9755481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9754483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0.73227</cdr:x>
      <cdr:y>0.05774</cdr:y>
    </cdr:from>
    <cdr:to>
      <cdr:x>0.95319</cdr:x>
      <cdr:y>0.13929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2E142A2-DDE6-45E2-AD15-4D33FCD17701}"/>
            </a:ext>
          </a:extLst>
        </cdr:cNvPr>
        <cdr:cNvSpPr txBox="1"/>
      </cdr:nvSpPr>
      <cdr:spPr>
        <a:xfrm xmlns:a="http://schemas.openxmlformats.org/drawingml/2006/main">
          <a:off x="6194822" y="254296"/>
          <a:ext cx="1868869" cy="359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l-GR" sz="1400" b="1" dirty="0">
              <a:solidFill>
                <a:schemeClr val="accent6"/>
              </a:solidFill>
            </a:rPr>
            <a:t>Απρίλιος 2020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85D0-5433-4E62-97B5-67BD7422893D}" type="datetimeFigureOut">
              <a:rPr lang="el-GR" smtClean="0"/>
              <a:t>27/5/2020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BE1A2-7ADC-448F-839C-87576E515E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66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87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σημειώσεων 1">
            <a:extLst>
              <a:ext uri="{FF2B5EF4-FFF2-40B4-BE49-F238E27FC236}">
                <a16:creationId xmlns:a16="http://schemas.microsoft.com/office/drawing/2014/main" id="{3EA7E14F-F47A-4BF4-8855-ABA757329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7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σημειώσεων 1">
            <a:extLst>
              <a:ext uri="{FF2B5EF4-FFF2-40B4-BE49-F238E27FC236}">
                <a16:creationId xmlns:a16="http://schemas.microsoft.com/office/drawing/2014/main" id="{DC3C4281-BB22-4413-92EF-01987D078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752D-6C6E-4F02-98E8-1BA5815B84B4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557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752D-6C6E-4F02-98E8-1BA5815B84B4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296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92F6F-0032-44A6-92F5-672CFFBD316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278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365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8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8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1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30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18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08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1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4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896544"/>
          </a:xfrm>
          <a:noFill/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5" y="116632"/>
            <a:ext cx="6264696" cy="108012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>
              <a:defRPr lang="en-GB" dirty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8424" y="6453336"/>
            <a:ext cx="720080" cy="365125"/>
          </a:xfrm>
        </p:spPr>
        <p:txBody>
          <a:bodyPr/>
          <a:lstStyle>
            <a:lvl1pPr algn="ctr">
              <a:defRPr sz="180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56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649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6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463104"/>
            <a:ext cx="4112168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56" y="2102866"/>
            <a:ext cx="4112168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681" y="1463104"/>
            <a:ext cx="4113783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681" y="2102866"/>
            <a:ext cx="4113783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720080" cy="365125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smtClean="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31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5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8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2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7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192" y="1412776"/>
            <a:ext cx="843528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3920" y="6492875"/>
            <a:ext cx="72008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l-GR" smtClean="0"/>
              <a:pPr>
                <a:spcBef>
                  <a:spcPct val="0"/>
                </a:spcBef>
              </a:pPr>
              <a:t>‹#›</a:t>
            </a:fld>
            <a:endParaRPr lang="el-GR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0" y="29152"/>
            <a:ext cx="6084168" cy="123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88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400" b="0" i="0" kern="1200" spc="100" normalizeH="0" baseline="0" dirty="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19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emf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22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861864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Μάιος 2020</a:t>
            </a:r>
            <a:endParaRPr lang="en-GB" sz="2200" spc="1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16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Αξιολόγηση Πρωθυπουργού</a:t>
            </a:r>
            <a:br>
              <a:rPr lang="el-GR" sz="2700" dirty="0"/>
            </a:br>
            <a:r>
              <a:rPr lang="el-GR" sz="1600" i="1" dirty="0"/>
              <a:t>‘Ποια είναι η γνώμη σας για τον τρόπο με τον οποίο ασκεί τα καθήκοντά του μέχρι στιγμής ο Πρωθυπουργός κ. Μητσοτάκης; Θετική ή αρνητική;’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347542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4934116"/>
              </p:ext>
            </p:extLst>
          </p:nvPr>
        </p:nvGraphicFramePr>
        <p:xfrm>
          <a:off x="403351" y="1556792"/>
          <a:ext cx="831861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10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EE5B774-4827-46C7-90DB-D00FEDCDB7A2}"/>
              </a:ext>
            </a:extLst>
          </p:cNvPr>
          <p:cNvSpPr txBox="1">
            <a:spLocks/>
          </p:cNvSpPr>
          <p:nvPr/>
        </p:nvSpPr>
        <p:spPr>
          <a:xfrm>
            <a:off x="360816" y="4149079"/>
            <a:ext cx="8347541" cy="22446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26F24B50-E015-4384-8CF4-57E1301F0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56268"/>
              </p:ext>
            </p:extLst>
          </p:nvPr>
        </p:nvGraphicFramePr>
        <p:xfrm>
          <a:off x="359981" y="4390703"/>
          <a:ext cx="8347541" cy="184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527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Αξιολόγηση Αξιωματικής Αντιπολίτευσης</a:t>
            </a:r>
            <a:br>
              <a:rPr lang="el-GR" dirty="0"/>
            </a:br>
            <a:r>
              <a:rPr lang="el-GR" sz="1400" i="1" dirty="0"/>
              <a:t>‘Ποια είναι η εντύπωση σας για την Αξιωματική Αντιπολίτευση του ΣΥΡΙΖΑ;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88708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0783497"/>
              </p:ext>
            </p:extLst>
          </p:nvPr>
        </p:nvGraphicFramePr>
        <p:xfrm>
          <a:off x="403352" y="1556792"/>
          <a:ext cx="845929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11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EE1032-D4B6-4DD7-99FE-16A9FC868A64}"/>
              </a:ext>
            </a:extLst>
          </p:cNvPr>
          <p:cNvSpPr txBox="1">
            <a:spLocks/>
          </p:cNvSpPr>
          <p:nvPr/>
        </p:nvSpPr>
        <p:spPr>
          <a:xfrm>
            <a:off x="360817" y="4149079"/>
            <a:ext cx="8524262" cy="22446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B5B934FC-17C5-4910-8E4C-E54A260DB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033630"/>
              </p:ext>
            </p:extLst>
          </p:nvPr>
        </p:nvGraphicFramePr>
        <p:xfrm>
          <a:off x="359982" y="4390703"/>
          <a:ext cx="8524262" cy="184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462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44624"/>
            <a:ext cx="6552728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Αξιολόγηση αρχηγού Αξιωματικής Αντιπολίτευσης</a:t>
            </a:r>
            <a:br>
              <a:rPr lang="el-GR" dirty="0"/>
            </a:br>
            <a:r>
              <a:rPr lang="el-GR" sz="1400" i="1" dirty="0"/>
              <a:t>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46358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1168443"/>
              </p:ext>
            </p:extLst>
          </p:nvPr>
        </p:nvGraphicFramePr>
        <p:xfrm>
          <a:off x="403351" y="1556792"/>
          <a:ext cx="841709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12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DAFB0AB-7871-4641-B472-57AE4861EBFC}"/>
              </a:ext>
            </a:extLst>
          </p:cNvPr>
          <p:cNvSpPr txBox="1">
            <a:spLocks/>
          </p:cNvSpPr>
          <p:nvPr/>
        </p:nvSpPr>
        <p:spPr>
          <a:xfrm>
            <a:off x="360817" y="4149080"/>
            <a:ext cx="8481912" cy="227466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27545DB1-E146-419D-8093-A5543EBA2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332166"/>
              </p:ext>
            </p:extLst>
          </p:nvPr>
        </p:nvGraphicFramePr>
        <p:xfrm>
          <a:off x="359982" y="4390703"/>
          <a:ext cx="8481912" cy="187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714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>
                <a:solidFill>
                  <a:srgbClr val="00ADDC">
                    <a:lumMod val="75000"/>
                  </a:srgbClr>
                </a:solidFill>
              </a:rPr>
              <a:t>Άποψη για την Ευρωπαϊκή Ένωση</a:t>
            </a:r>
            <a:br>
              <a:rPr lang="el-GR" dirty="0">
                <a:solidFill>
                  <a:srgbClr val="00ADDC">
                    <a:lumMod val="75000"/>
                  </a:srgbClr>
                </a:solidFill>
              </a:rPr>
            </a:b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‘Ποια είναι η γνώμη σας για την Ευρωπαϊκή Ένωση; </a:t>
            </a:r>
            <a:br>
              <a:rPr lang="el-GR" sz="1400" i="1" dirty="0">
                <a:solidFill>
                  <a:srgbClr val="00ADDC">
                    <a:lumMod val="75000"/>
                  </a:srgbClr>
                </a:solidFill>
              </a:rPr>
            </a:b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5" y="1340768"/>
            <a:ext cx="8485237" cy="202845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03351" y="1556728"/>
          <a:ext cx="8455835" cy="225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396304" y="4032000"/>
            <a:ext cx="8483634" cy="24579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Διαχρονικά στοιχεία          </a:t>
            </a:r>
            <a:endParaRPr kumimoji="0" lang="en-US" sz="1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9" name="Content Placeholder 8"/>
          <p:cNvGraphicFramePr>
            <a:graphicFrameLocks/>
          </p:cNvGraphicFramePr>
          <p:nvPr/>
        </p:nvGraphicFramePr>
        <p:xfrm>
          <a:off x="395536" y="4273624"/>
          <a:ext cx="8485236" cy="21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576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258554"/>
            <a:ext cx="6848759" cy="866190"/>
          </a:xfrm>
        </p:spPr>
        <p:txBody>
          <a:bodyPr/>
          <a:lstStyle/>
          <a:p>
            <a:r>
              <a:rPr lang="el-GR" sz="2200" dirty="0"/>
              <a:t>Πολιτική &amp; κοινωνική εμπιστοσύνη</a:t>
            </a:r>
            <a:br>
              <a:rPr lang="el-GR" dirty="0"/>
            </a:br>
            <a:r>
              <a:rPr lang="el-GR" sz="1400" dirty="0"/>
              <a:t>Μέσες τιμές-Διαχρονικές μετρήσεις </a:t>
            </a:r>
            <a:r>
              <a:rPr lang="en-US" sz="1400" dirty="0"/>
              <a:t>Metron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562846"/>
              </p:ext>
            </p:extLst>
          </p:nvPr>
        </p:nvGraphicFramePr>
        <p:xfrm>
          <a:off x="103842" y="1850022"/>
          <a:ext cx="8788637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73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293454"/>
              </p:ext>
            </p:extLst>
          </p:nvPr>
        </p:nvGraphicFramePr>
        <p:xfrm>
          <a:off x="755576" y="1412776"/>
          <a:ext cx="64807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7" y="188640"/>
            <a:ext cx="6192688" cy="1008112"/>
          </a:xfrm>
        </p:spPr>
        <p:txBody>
          <a:bodyPr/>
          <a:lstStyle/>
          <a:p>
            <a:r>
              <a:rPr lang="el-GR" sz="2200" dirty="0"/>
              <a:t>Δημοτικότητες πολιτικών αρχηγών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424" y="6453336"/>
            <a:ext cx="72008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79" y="2759974"/>
            <a:ext cx="55007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79" y="2060888"/>
            <a:ext cx="55203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81" y="4159957"/>
            <a:ext cx="55203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54" y="3427180"/>
            <a:ext cx="55399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1675C491-3563-492C-95DA-08FDF424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58" y="5661248"/>
            <a:ext cx="55393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F7303D4-2D61-4A9F-BD62-7201B845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05" y="4892734"/>
            <a:ext cx="550069" cy="4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270330"/>
              </p:ext>
            </p:extLst>
          </p:nvPr>
        </p:nvGraphicFramePr>
        <p:xfrm>
          <a:off x="539552" y="1844824"/>
          <a:ext cx="8136904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Δημοτικότητες πολιτικών αρχηγών</a:t>
            </a:r>
            <a:br>
              <a:rPr lang="el-GR" dirty="0"/>
            </a:br>
            <a:r>
              <a:rPr lang="el-GR" sz="1600" dirty="0"/>
              <a:t>Διαχρονικά στοιχεία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16</a:t>
            </a:fld>
            <a:endParaRPr lang="el-GR" dirty="0">
              <a:solidFill>
                <a:srgbClr val="4E5B6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E800A-7C57-48FF-8F7D-50DF27050B6C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37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015214"/>
              </p:ext>
            </p:extLst>
          </p:nvPr>
        </p:nvGraphicFramePr>
        <p:xfrm>
          <a:off x="539552" y="1844824"/>
          <a:ext cx="8136904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Καταλληλότερος Πρωθυπουργός</a:t>
            </a:r>
            <a:br>
              <a:rPr lang="el-GR" dirty="0"/>
            </a:br>
            <a:r>
              <a:rPr lang="el-GR" sz="1600" dirty="0"/>
              <a:t>Διαχρονικά στοιχεία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17</a:t>
            </a:fld>
            <a:endParaRPr lang="el-GR" dirty="0">
              <a:solidFill>
                <a:srgbClr val="4E5B6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E800A-7C57-48FF-8F7D-50DF27050B6C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74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245500"/>
              </p:ext>
            </p:extLst>
          </p:nvPr>
        </p:nvGraphicFramePr>
        <p:xfrm>
          <a:off x="35496" y="1468219"/>
          <a:ext cx="9073008" cy="359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6512" y="188640"/>
            <a:ext cx="6704743" cy="1008112"/>
          </a:xfrm>
        </p:spPr>
        <p:txBody>
          <a:bodyPr/>
          <a:lstStyle/>
          <a:p>
            <a:r>
              <a:rPr lang="el-GR" sz="2200" dirty="0"/>
              <a:t>Πρόθεση ψήφου στις Βουλευτικές εκλογές</a:t>
            </a:r>
            <a:br>
              <a:rPr lang="el-GR" dirty="0"/>
            </a:br>
            <a:r>
              <a:rPr lang="el-GR" sz="1400" i="1" dirty="0"/>
              <a:t>‘</a:t>
            </a:r>
            <a:r>
              <a:rPr lang="el-GR" sz="1400" b="1" i="1" dirty="0"/>
              <a:t>Και αν είχαμε την επόμενη Κυριακή Βουλευτικές εκλογές τι θα ψηφίζατε;</a:t>
            </a:r>
            <a:r>
              <a:rPr lang="el-GR" sz="1400" i="1" dirty="0"/>
              <a:t>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F16D7-CA32-4F81-8526-3805C5351F1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76" y="5063147"/>
            <a:ext cx="432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Άλλο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72248" y="5062049"/>
            <a:ext cx="432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Άκυρο - Λευκό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60480" y="5062097"/>
            <a:ext cx="432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ΔΑ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40352" y="5062097"/>
            <a:ext cx="432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Αναποφάσι</a:t>
            </a:r>
            <a:endParaRPr kumimoji="0" lang="el-G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στοι</a:t>
            </a:r>
            <a:endParaRPr kumimoji="0" lang="el-G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2328" y="5062097"/>
            <a:ext cx="432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Δε θα ψηφίσουν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725" y="3445212"/>
            <a:ext cx="131692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Αδιευκρίνιστη ψήφος: 7,9</a:t>
            </a:r>
          </a:p>
        </p:txBody>
      </p:sp>
      <p:sp>
        <p:nvSpPr>
          <p:cNvPr id="2" name="AutoShape 2" descr="https://scontent-a.xx.fbcdn.net/hphotos-xfp1/v/t1.0-9/1507778_752815788134306_5359371938799271678_n.png?oh=4f15ff60707d93a87ac459cc4a6b55bc&amp;oe=55364B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5" name="Picture 13" descr="http://radio-lehovo.gr/wp-content/uploads/2015/02/KKE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26089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Αποτέλεσμα εικόνας για ελληνικη λυση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3171D497-7E49-48DC-8240-A66E23845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9363"/>
            <a:ext cx="465857" cy="4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Αποτέλεσμα εικόνας για μερα 25"/>
          <p:cNvSpPr>
            <a:spLocks noChangeAspect="1" noChangeArrowheads="1"/>
          </p:cNvSpPr>
          <p:nvPr/>
        </p:nvSpPr>
        <p:spPr bwMode="auto">
          <a:xfrm>
            <a:off x="155575" y="-1608138"/>
            <a:ext cx="5629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5" name="Picture 24" descr="Image result for Î½Î´ Î»Î¿Î³Î¿ÏÏÏÎ¿">
            <a:extLst>
              <a:ext uri="{FF2B5EF4-FFF2-40B4-BE49-F238E27FC236}">
                <a16:creationId xmlns:a16="http://schemas.microsoft.com/office/drawing/2014/main" id="{D61648E4-DD2D-4430-9E89-F385EC7EE2E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4811" r="13145" b="8581"/>
          <a:stretch/>
        </p:blipFill>
        <p:spPr bwMode="auto">
          <a:xfrm>
            <a:off x="251520" y="5067284"/>
            <a:ext cx="441325" cy="311785"/>
          </a:xfrm>
          <a:prstGeom prst="rect">
            <a:avLst/>
          </a:prstGeom>
          <a:noFill/>
        </p:spPr>
      </p:pic>
      <p:pic>
        <p:nvPicPr>
          <p:cNvPr id="30" name="Picture 29" descr="https://kinimaallagis.gr/gggg/uploads/2018/08/kinimaallagis-logo-1.png">
            <a:extLst>
              <a:ext uri="{FF2B5EF4-FFF2-40B4-BE49-F238E27FC236}">
                <a16:creationId xmlns:a16="http://schemas.microsoft.com/office/drawing/2014/main" id="{55CE7D05-14B8-4B2B-A367-9130EC4515B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95" y="5026089"/>
            <a:ext cx="390525" cy="390525"/>
          </a:xfrm>
          <a:prstGeom prst="rect">
            <a:avLst/>
          </a:prstGeom>
          <a:noFill/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1C90A5E2-4011-452C-9F1E-A6F831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18851"/>
            <a:ext cx="479049" cy="3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8AFE62C-69B5-485D-9690-9AF5E1322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056964"/>
            <a:ext cx="411890" cy="365125"/>
          </a:xfrm>
          <a:prstGeom prst="rect">
            <a:avLst/>
          </a:prstGeom>
        </p:spPr>
      </p:pic>
      <p:pic>
        <p:nvPicPr>
          <p:cNvPr id="1026" name="Picture 2" descr="data:image/png;base64,iVBORw0KGgoAAAANSUhEUgAAAN8AAADiCAMAAAD5w+JtAAABXFBMVEX+/v7sAAD///8BAQEAAADrAQD//f///Prz9PPlAAeWICGpoKVmY1zR19b9//vmAADLVlVNRkfk4+R+e37BxcGJh4tjS0O6u7rS0tLt6OTDChL4/v+bm5t6GhT39/fSbWtqRT+Eio7KwMbn7OhfYGDJAAD/7eYVFRXcnJXf398dHR3QDhOurq6Dg4NPT0+6DhCQkJA9PT06OjovLy9ubm5SKywmJiaXl5elpaVeXl4rKytTU1O0tLTwv74hISHcAACvEhK/AAD+4Nvur6nelZX21srXhYT51NS/KCX1yMG7LjTJe4D/9f/MT1Xa6uTLZmzImpaXcGurODh7VE9ZDg1GGxpUJimHHCA8JR5YZmOOSEZKMyv0t7W0UFXpxMHlbXLSbmSmFxpwJCWNDg1JFQ9gLCtLLDFRQ0E6S06bkZlwYmSLUlH/9OWEGyNhSVJ6KCOxYluYQDdJSz/k093QJUiCAAAgAElEQVR4nNVdi5vqxnXXjmZZ3dh31wg5UgyWk8A1FhdhATIIkFm/Gufhxn0kdty6ae3UcZMmbZP8/9/XOWceGgkJBIi963MT7y5Io/lpZs57zhikQIaB/zHwp/hN/Sr/zl3Evza0+43TSbVilLVS7Kx6uvanuox3ril8xLedpBP2s5tOISvsJI7tk4pWauIzsm+Ktxi18Wnf+LaXRoPZkFLXOHP83CE1Z3E09kpBHonPkPhyfSa7KEr/5g36gRsNpgwao4VzFjZs1JtjU8PZIHIDH0egeMnuLKrupIav+LPk/iI+y+sN5iYVtD4fXgaQkTlfLR2rbBCr+lfyYdVUP9QN9i/oTbaiJyYDOXfORwf9AYCmfGmjTRKUspr67Z2IzwvnEhvCm3pNwIMX502zVhnNQ+8MhKfhI3a05eB4VyjdBI3Awx4FGwmQI9xG9smNF7lm5XW5e7yJGjnei8HBHhzxGokd682z3yeedvdR41ETHzH6CiIxxsM8OhpaB595zDQhVqQ/gD1hlGS3+5Z/RFNl85N/omQK+8cEry8VFX9ZeLvbxM/dUC6by55tlI8G+2w8KrzCpQRF/LDG6zyAj+ThBauhJxUCowivLeXCjpw9+OgKfPCpMy0AjNR33mhVe7XXwUfSGU2UPjBmz6Xac+MgpzY0g499HgwKa1xNUdaFmXvEci6/kqhZ2jPpRs0OR5s4oLMkNefK0Wya+Mlce5VMp3GFMkN8xmB7tYXGAXx+yGD0JDx7qvNuMz5motS8MrvDDk1tDOlMPowkwNNqcpmqB4vp43eAgwjhTYyOJnvN2DF29cPKx9S7Ln+LFw+VEsGWgoBEAjaJaKcOwEp2JwHB6NGVmIS4+ITUXYBeUd1rTfDsVRhza7bYG0DYWSNC1CVSwRd8WJs0PPBuSd5+2MXHvu5B02x68qfbuCJAv98kNtlrzZ6PT7Zv9zYjDpHObMHyEnzFvQNCew8+cYGL700IBwNnJ0iEnudzy4X4jl3ofYU5kkEoAZtdpIH2mX3EWbbvLaccoBgy4g2hX6a75+1qLVXiC2aoY84AA3uQi29tM7bU27Y7k6D4wk/CV/zJqB93bDkCxEpXOIbcSCH2DOfrOqjofC18gpvI5Uf6oHVOx74EZ7mhEIwXwccW+zx0LTnL/LQNmqiFr9pa0RzHqcRXTewSV3ATzqkIUwqHoc2fZ1heBHBXR+iCRxLnIpOeZxn8xfRDxkyX+BKB7SGfG5/8eDY+E4Gvh38HCzp3+au1nHDCfRKVK6ABIg7nZZMIzHhAlS7oNsD3mwh8kzNMp0Qadym2EdOZh+DYyJmCocVnGdcHKZSuiknkwUQl3oxPSZLKvvWO6ECePUtVRbDPlMOzE8Gt4Zup3YDLZU9/7AkIPuGp6NkGAoQVzxmo6EL99nL4xhLFPAATYjFi8OxlW0pb0Ai9i8IDGNtMoaDTJXudHvSDdWctlZrkKHySdzGTbyWnAONZ8JdD/PE0c7kc1/RJRIhcIwLjNPWJRzeMh1ptiW9zlDEoB5G9KKm644zvsEXobDR0IGwvDA84CmeUGcSVw7g6rPpY+u3M+o4tHZ9qGFlyQnt+NMxbflWyp0ECbhbnrcBh5CdgCi7l7GKv+QQbhsgJYIIMYK8sWBXMzbj+vDiHdgDSjRezLjnq9betugB1fJJBMe3McobrnuYuoDVdSk0QMIKOPkVBy+7Nh64lO1Sby3ERKk2HRL2fON3S7bboDbn85FT98iMz//TRgg7TmOoctJY+ZvD3BV331e3mbEh1vmIiH7usXC9SOqM5xg1azVzxvw72+xBEMTmJF9sAcqK3lhs6ul2erhSdQqBVLNc5gDm/BcgvYkW1+Cix1+BLAmUzm/I5dLPlZZWW8m4xhNPCm1a/gP5h+KttjbcOOjtqY85QayoDN4rT2tyqWWIGkhuP8hBFv0a8x8yWOdzKmE7RwhoX2hGWbeC/GHS8c76XbMwdiNxIIoyhHtSnwC6O8ZdlIQDAeEpUEmx8YALLLGoPiyyhhwpJTNf2/g6i0hKhnIjyDHMYu31hSD8YmNIOotsAnYZa7yLsVHTQo0a8EQw2gAhzDQxcdGQ9nMyrJL+PK3GVAxjCNyCxt3t5KHd2puixUkqR0Noh8BA/rFgo7aIVj6EvVqr70bnJ61KBtPJmcG+Cx4Eo4whETYjygHHUB1CoD5Ifmxha4b57ARD9X4hvr7WLFi33EVsbCW/mct2AKWnLF8xdsI89OhyjV9RwZ3IM0AQEl8V+fxNMStTmCDgGhAMOPYxMBaTSDfNiCUeJK78kkDYgdxqiT7vaIUTAm4vWnvgVVATREgbER+WLtxgw2HtFDQ1jxymaJ2CBNOZLxu+hFsIVGOCfWoyppGXujO9gjsYCLmYzAQNEDqpGk3KL6Bh8h8VLidM3Tz64nOjU5bLC3cr4AWf5e1z2Quahx5ZAHhg1Uy5vIhQ3Ve6I8/HlGziAjyAMZsajv1B0FPBB0NMU4rv0RnAXQx4SCPKUh2dw1q64qzNz5d4arW73ljRHty3S7bYMo9UiN62uwf7SvzVa+isAw50HDQJppwJnYMPAl1Qlkxc8hY4C7rZiV8Lb5OlSEMtQrPe22zU++PCtpuijt9768O9ujRsDgLRubt98Fz+T9OHHN92uhq8/E46XKc5KjL8mrKPBiPOaKglBvDXnKQ73Ws0x1pZupR+no65ko/ez957dN0jP3v/JDRs9QHjz8U8LTb/3s1sYXDVrQ+kS3brQw2COeplwyAheU4pvy+9LeHwU5AQwKCkIs/S5Vuvmjfuru+bo6urq5x/ctmBqdm9+cc/+1L68vv/Jm61PtGXpqKSw4dLnc23gExlarlTRFL4IIysbcOqGSs1jf2vjd/P3T64ao7sn11d3P3/3l1YLFvbNp0+uru/vtO/v3/hb38+4DfFXmU87hl5uwKYTFkGVFNPwhQScZ67ueqT68LH1d/PK3XVZV681Kv2m7EPE+NN/cGyLTcPu7Rscm7z0+ur+ldTr+/oAaqrnwIIwHgiIDjX34+MmO4b0XDrxeeaEUmE1FnbbunnlqhTfScQQ3l2/9o+J12+1blsM3/VVrvW7f4p+rNvV6LvOdGsLZlsKFgF+MKzE53KXBMjxCEyqjtZK7q7m8V1fv/3Pyx9X4Hvyvfilp7puAWZcZhx1fGaMh9IhRodVabbS5UJnlj9leDQLV1qQ4h1eBN8Pf1SN72XAp4mIYt88c2rZMxHTqsQnx28beHRljPUmhNlxOXx3x+BjMlD3prPJuaFesD00fhKf6SU01fyDJmZ+PaLxK7j36CIY0yTgkmwPPjGr6chZLbyV/oIKfqmL4YOm6+FDBUvx9ok3HHiLQ/xFXrGIhpuc+6WYyfbi8RkFB1E4GYVr0fty/YVIm4+9gS2dD7W3sxMIewT4eNhM8ffhgg4ldwxKjRSCekAW685J0MK1jwEfAzjIZWrKpACwUnfxoTWsBxKz6NiuVVuO7/rq6hjQmTJz2vjlRxDjgqb0pe0OoN/zclJFvZeyMGYpvmumRV7f10Z3x/5dn4EPRzCkuz1eMkui5xfGkKQQBE1NWrh4m5R5TMrHD7pV32S45sDOwcdm3Hi9E4twQXsueNGIPV/5uLUpP3ircl5bsf7udj6pHL1r/Y4T8WG0oJCELnJ1BvO8kQvpEcSQDEbCWywrQuyl+O7ff++9t2vTa89xuM/DB+Qni1yn0XuU5LO2ABhqKKHOkdjg+eUBtVJ8b//q1+989k4dgqs++xxMvLPmJxHxHm+lc/uQhwJzvj6m7YxEipmSeias0SithQ87+NpvppPVoCZ9sfqX++u78/AhsREgViRjghRdfpD7oSf9AOMcYWagVDr5hiZiTMpT1Mvx/esqjHp16aVf3F+dj48Yyw54KLy2niqHmmak4fMH6LVQURWxHYwEw/LcrnJ8348Tx6tDT9n/P24GH4+mZ54GEWlh+AbZyGAyM6w/lRUr8pGjinBMBb5X3cCqS580g48ZtRjSxJEBwk1KYF3MtLR39idPted7iwQqeAvl+Z1V+JwfdMsZbuF2w+iSLxvBZ0+FvwWTVTF8RDDGpJlJjMVSGSKEpCzhqMZXMi/NT9+Dby8waT7etLo3Xz67u28A30xNNhcDJhwVKG5KM+FqzggXJmMwVOylggwDuihN7ToXn9Hq3n75rInxgzAQaGQE8l8YvgWKAch9zfz0XAeAsJgYZVRu0EKmo9JoTAP4yEcwP8+S74YwyYVFi8FZWHWYOpltKWIXYeAFvwINZo7X2G0c70bxydsB31uN4HMwVQRDDsRe89943niW1ovSgzshcM1xzsp3dlwM382XTch3xCd27WBMAQaNO+rprC/xuXyvC2SpgQkI2yTJmBuLp+Lrdru31dRC/gJ3NYJPbGAAlwxbdEKLzsJdhMfpQbUBfBgLtUVQ7DR8EAjqGjeSDPyXEcNnMHzn20cZvjVYDYz5Q0jP5UOjsu1Iuqbcz4Jp5DCuRBiOdFTqbDuMjyFoVRKML+Of1w3g80ZC4eqAf2UKvmyM0kIObGH8eGQphClMAhn0m5cagIfwdffT7Q0TgRAFO9N+B9YvLFYUDGzydTIv50LhEzux0QkfwiVEpc4fp59JfIei0TeE3PzbvTKIz9NfpB/FgASKjkqco/MiPmSpIUT/eKBM8pzj8N0y2X3z8bv76be/ffff75oYP5GGRDHzjDGYTpaYNO3n5J/JQ2chiAnptqna4rAX3yfdP73x/rODdF+4/UT7Qca4MGo5Zvjk9NTkny2NC6Zkx4zVCuaJM7Y0IacaHwQQyEfPro6iM/Dh9mDleHFpLD+gmYFE7E722YAp1ypyVJUssw9ft0U+vb++urt7so/untw1g0/FWUCtdBiAeGfqZcU6mI62oo6h/MJVvvw985PJhds3ro/xpZ2HT8QUcHCIx+zyqZqv0ndEjLH0XgwdZg/bI3VLxdasfeuPzdD/YIrlfT4Wv0uN4BM5SbyzQ5vhc0XnqTnOLpKDzIyIlWm7mZOpfPntHT/ewaOCE+f4l7I8caak2cOVmoqaZpJJSdqer60wW34VocLHhE9bgKG1mLclPs0yz/y6FCx2Fdms3H36mPCpfTZMWAdrqoBsshu0WCHTVN2pcpZWZaO/WHyF8F7W97k715ZW3r+rMM17a3nN0C2NFD4ufNoE3fZU/CQv2aQahxcNFLOpyGe9CD6RP3H0/NQn6HCwVTBmuuKs7wbQIpvLKmffY8JnGD3VYVPtmANDUH8JKvDAQ734y7oy1f5R4VPcX9uYJPyg2TXZBDUVzqgK3iPDB3nlxSjurDg2y8IltEo3uwQ+aOG1k+envlVRjU3lINcYvhPwXV/f3WnOCNTPrmWKJf7+1Q9D50R8hbwBChlmO8HCXn4A0WPTFL4nz95+j9Hbrz1//trb+OM5/vYefgz01Vdffz9yTpDviE/WalBjs7vRBrLPqX7JnuE7Gt/97/7zN5+989k333z99Te/fucd9uNr/pui3//+25d7T62Txs8wigNYWH08zpvk8O3ZBnLC+H0+/68NhG1Xq81qMPjiiy8GG0bsg5eBMKAbR+lT66TxM3jZKy1bq8f3KSr71gFBricXqEsaGr/Pv41f7SVJr7eMoqjXe+kPjH4ULZfsM07sF9ez/e5J/NM3tGw7oZcQ21X27XiDMVBXK4XXhgodXtVOiaPxfe/7r6Za/PbpU89hlI/q2rZvnICPWB1XVRri7AX2zxFP7YMgPahbkykxYpcZsdpV9UGOnp+sg56dD+D2ixFdH8fieHwhCDJdQRGRTLUPgq1OLFyospqp2m9WsSHuFHxPMe1NdjL7mafj7aOUx0syE0/Ec12q8IUiG0a5RkUE0J5tyytXnIavfC7sNF03v453OZhzP65cgcj4Cdr12viJEK/0BgvXL5uwu7mR54xf8/igi2KvIw8SCZsc/DIaPrEnQkTOpPIN41m63fPR4INlx41wsSeCcw6eSJAV0xyKrX2cxahCqaDTTPol3XoM+BAisE0efef1XDK7KKRmFj+a87g8jDJUtTbdDF9pebFHgo8vOqGLQfY/VTi8tRY/gvjDIJuSqh4O4isz4h8JPhw+3C5siFCgsBtwHqqOo/+aLvlVkFYgM+wRbJmMeCz4cDu72NGPldKE4okDkyX9Q96utHhxyIVvhm8Xj3dzJB8JPsYjQZzzb3B+IuMgJB2KREKBD4w/OkqljBDbOWAsIUV5V9M+Ht8A5B8PTe8jvB3CM7XyPzFMqbYO9WRmCwEffW4bJ38Rw1TmbsXifqyRWlJU5Uh81/egn1l7EioU3cDtdfHxEpJyNcXCIUZSLIKj5Q+qK1HTYbbGVKkEGJfZec2n4GPG3aHRM2D7bevm0ye18KlEgp6cd2sbJmeyMyoiIC3qHjCugnEHKQxLLPnj5+cfX3qqGyNd8S9H8EGr2+p+WlO+c6tdMAhw80aQjh3xvR6690hVQ8HdDnAf5qL1p7o2es74Pfnqv3/x7gdv1qM/vVJz/4qsAMqLAy8h4UXtiMgH1mUhWpMXdgi5hSjqK7LPSKbul+LDWN8efHfPuMulHj0peqfK8cnQO09IYvZDqKXxFgLPsCVZmkY2SEqHF0tW7owz8V2D/0zb21H4W/+K/bsqUMX+KhmpBSzEAZhZ0ZqdwCwfbMpzk2PgoCoMD8vxLHxXkGi2E7qtCOuWeE7L8TmmHBJYPx3WZbXhqmRJaWG0mI0c1JXO/PpFHfRYfAUq2ym+j8rxZd1jGqi9pW62qzrLfZEXa/XOQImbQDp2lnpRzII5evxq4ym9shyf3DyG+Hp04i8V4F2RzVjoRC5NSp0URGD2gtoFb/6tcQhfjV6fh08tP8RnzWjqZdGVibUbmM3cZ0zP8aAUXDaia+84fEdFHw5TKT7ls4bFltCJl4UwsVrKjjjRT3aIl3RqZXkUxTyDg+P3APiy8qsUSp2GsYrroXq5iy9LlQGdbETHQTaf08eHL1W9M72UjjbZ7KtwvWPNHsVz2STOskZokm/8McxPFU5gq2mSRW7NqorxoLvltsfRaKD8vb3j8D3E+GX4MKcn63hFThLco1cqZoafKp9WvAfwXRcT5E6Pb56ET0kDc77Qh2VPjT0mJnMxlso8rceATyVimVmXIa1nb4lE/eQ2Mz/m+m0g3x8LPtPU4U0OHFck6/LliJdv0tp/0fgIKYY0RT/bhyoD56eoNn5GX6vdyvC9oUPAaPrD4SNWn5BiQoSwfYzqCoDCD6yVPcjwETJuZ0pMy7h9633IGUDLh2tUz/78P686tmF80r0VBbD253/WI3jI1fP/fTn5m5XZMN4mJcV8AZNvOt27+IRXN1cOnd/Zg80TZipvZ/jefON9LQX5+fO3f/fZJnJ+ALW1bqGA2d3V/gTlI+j5774ZJJ4y6JgiCdWyknwnGTPsHCrsLL4mRpIrxs4DEiD9I9VC9/aDDz/9y59f5/S911//1W+mcc+zbozW7e3NB2/9318+f70p+tU733bG0n2DzugxMQr44ABE3vcaVDh+UugvflubAd2uFaSv/rHN6a9/bX+7+SJ0A79l3Nzedj/520vhqt0QTdqb+FX3l+IERXvAg+c6PpBk0yNq7AOX0YuriAL24NneCICtlt/3xssw7CCxn2Ev9SDGDJtPrR84yR86zRBr+lXWdB/HhgQTuRNznNO1Orn6UHvI4vOcGKlKuRA7OvmZbULAtNiV/aeOyyll/3e8wEZP/g1bnVbw1G2QHI81jV1oUxEeyeGbjcXo+oeCxCTtyMOUsPgrlfhExX0KZ+iIa33LsjWy9Lb93FfnUh+TD/jBuHx6at4hWcwVPbaHKuiSYChPMCN+spb40LEtDiOaBmKEd01k7YRVBHngZR5BmJvAt8zyOpbZ2UzycFPcFnbwCAF2TShK4aniIxA8M7jJJRxs8mJN5u5azMWW6zGAymuFE1qeAdgT734jGQuYP3urX/OrggUdqFuwcoV6ZdKL31E7Qy6Fr4RRyCR47s4VxXa5w53Xr/YGdHj4sEy8cS1PeCDGeKH2WqNLR8Tnd7pRB199eGX4xIITxxswLQuiDJKxEAvOvzh0niP2EnPVpqngo8SBP0W0Qnq/91d5vwjxgs48nEL48VV4YjnnhdYY5EZ1QrVqhRAR9aUrV8RFvZnMMsjyfy54KF5Fv6RWLMpzYwQa08qwFv1G1J6o1RYWOgCEKU+VCaYiJU/jyQebOm6xHW4tezQvH98WjJzNtzGv31Pn9A7emMfPy4ETLaAWHNbtE2Vx5EMOHtrWMD7IrMqiRRj7WSOfsXv8vLc9dQd3H6fmIV3jGbDOSORUZpvtDp261yg+zVoQZSQmUCmEGF44U176fQnH+Y4RLRBDtzCGKU941TbbHXPq3tlE5FlVlCfqAFymUgXhlip45ZlyJW3B8NsqGRu41BLq1a5hMUcZ7ksfjZfrkh78IRhhjkh/OVcusEqnblWLXlY+lGIx+xg3nGkpvhvroMRrgITFrZxCuOeLTaOYuLKkFH5cXmdhT7vj3BHotMMswo4KyZvCTXxxfCJPXEVCuHQPmRXT0dCZJ5xMoftvQFy0o1GupDLobL596fOCoKgEM41yT4UDPKJJDp3MQTumZT/nhaFQPpStOa0A3LTf30wiefzuhcA50XRj2TN91iS8L3rf6p6UngdYPFYQpII/0R8FutskudBpZHBSKxummZOVKwfFaUlzZ6vhmJ6kTeXLh4qmoiSLQzFtFpyldJpc4EQyNnY9kG3g0sx2oA4TYUTofTr1HElihQV8sA6zLZKQ6RzguXwbp2mAomoi1mfRDsrctnfeOLgFT32Iv7OzLgu68ER8caI4HBbSKDyrN8J5CJFmLVJLtUiY+OSUtaceQ8bbIkCtbTzVTCSpbepofzVHWQ4eJm6QvCew8LZHsorbiYwcXTpmKfEjBVAZhz8W6eEn1HRRwinafJWh1B5UdABWi5Z5dBq+nCe00DyWghVZimadE0dr9UGV++A6JdjbFeiU46w2vrK8Cn/c5sJh9wEpIVnVenzcufiIeqHwH6xpmZa9XvQTpv6xo1aaN0LsaEFLBlHUgtWMioPRxcO9ySKsPAWXkGK0R6BbRI1ZMGBnlSAU6eoq0c3kJ/ac96hAU6Uxy3Z3ekJPtmCXNoMOH2sEUe4EWvEcjEvoRwWeCVDsIuJt8X1uSYmEmkdBmX/5nAeDj2qwc84vbsTSjCnl3T7xKcG0IF4zl4HERoery2iEzO5yool0zch3bOSPMKfVx0fVeIIW/Of7NriWTyU0Bm6zdC52Pi2BPatJPB0pjNzrwQMDsl91HQW7zVt6Iespnp4VCVYKNJrFSWAddiSfTISLGStwe522BIkp91jWNrduTmhdN1iQuXD9EKG1O4kbWAY3xS5uc+JAjsM2vtk4KOpQpwAkmsFJue4nI3STcOxZxkN4Q7TeAPXdEAJyGF3s6ACL1R9qNallkaHqZyXAsWehY4mtuZd2hxSegL4RG4/a3bi+kvJmLff2TtskdxzRwDccJueHA9fWNurzCxvBUtoHw/eKvAN9rGvWIS+Xm1deFnVf264mY5jF6rHW5qG3c9g1k1IXc7xC+fY471HiHAcQmktPB1heN7S6aW+uceDYi4ZMQ9k9J4YtifiSjmXGRjaptbNpnXGCaE6nYZZUcqS/NSfX6Yat6jWPfJD8s6x0cvzUPwYf8Lh2OMbKCs44GfPiEanj2V44NBfmaXI+n5bJmhmGju05qSxOIZ8HXsHDEeiqh9S6CCITrC9DRlLs4t/bSWda8GrVBkjsVf5OOu1Mtvn25fNOVh7qGoj2gFbQztk0kxprkBiFnFMp/8ppcIbyV9N5gNl3RWNp9xNcg+7hWaGdIq2PoJn3cQrAcdlm/IaJKU0ltnwZMfnVOzCdxNnBZp32yo9iahxeLnXrYJcG5YeBSXSQ1FELG2tqPX6goL+WunUY4LxXaayBi7p4PFNVMyAUH07/JP54Wg8hBTcQGmw7nSO+u6nbBp0+1OCJvhG7N6W1IALXc3b1LGYsD8xSt1wZuupJcEGE41Vm6GZ9KaNh7Orp4TB2zmBUdbVoS5m1g/GDo+PWgxEk8Wy4073RYt7erGJGg81cotiMtQKeVipOu6Hb2WYAV6420/litPOChrNBEpzqmz4Pn1QJvXEvhMJmjAadZS9JvSCwLXGwl8/ULPYOsK8YRsMEMDG1Z3HiiJxYzCUNAi9Neqw11hL73yBMxp79QsAVYELvsAKWv6t5M/JtB+1gdOsZoIoD2tC1yy43ZGvwhh7UZq+mrG+lTkmu+ccwU7dxZ8uXlGWQ0qu5nS4bfDwku1Mp63xvueFa3GbpicDBPtG/p7HHSDBPE+RFcDDdd6jjtYgBspMJm6ELprAMJ8gTX3SfGiRieMhVGIPh7GXebHjkhRIbKQfDT9NlwH0ZIC+24a5S810ktuxcjMu0eVQEzwTFnM3hwL1YJKG0IzJQ31yTqMWhEr1K+xm/Z+LCXQEvnST9B5MCjeODBj2ci0z9LMxFGFUUiNPed5HVCNnmhXNEV7rSmIqNCGec1XynMHLlG/zadI18pLT3TOQj31l0vO/YGCI67HoUVOhhQuPhl23Dh5ulZz6HT00PM6PLXOw7D+OXLkLvgTjNufgwHoHZFoM6MhwQojdn8UAi/zx80N0OopsUeWb1Lb4zQVu3E1wQYSPTA3L2UYle9I6R3cTq4TsZhaXHtTZCDeADby3uSOBuz2MAijNO6TZ6Ab4WvR/7vrPGeLBntqPymJYNOKoeVO9LZAPX7sVeXzRqYjTbHnlk0zCEPJX0hUn7PR3H+qKY9eqfmDpFIHccx//IzRoPQTyDgmlj49MXMjESnpXceXzqDK/1K3dUntoI3y1afTDRiyOoyCzTB89BiCfVLx5+/+shws3j7XOSB0U7WIGhRi73wxJuwjgrN1K0QzCXIrzEhpGTvpRuT7b8GtpVDeymLUEAAACcSURBVNvsK85VPKvZ/bL7wG2QQdjUjkeS1N9Le0Sr541fckbqRrFJKz64vfeBifiTUXOvnM3QyQNvsN9PTDcrOVLpjPZ6hwuBHNniec4zEkJt7eZ6Y62rjrY5sUGF7zTN0Z43u2BIMm80TfBcfL15s5lFxJo1uv9chhOlVVoLZ2bCEjvwK+/RPi8E/UruUJ8E9s69RL+sVv/Yf/4fXshXCEAY+ZIAAAAASUVORK5CYII=">
            <a:extLst>
              <a:ext uri="{FF2B5EF4-FFF2-40B4-BE49-F238E27FC236}">
                <a16:creationId xmlns:a16="http://schemas.microsoft.com/office/drawing/2014/main" id="{BE15E31F-93C0-4CE5-B71F-4B472237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28292"/>
            <a:ext cx="432001" cy="4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ΑΝΤΑΡΣΥΑ: Η αντιμετώπιση του κορωνοϊού είναι θέμα ταξικό | Cretalive">
            <a:extLst>
              <a:ext uri="{FF2B5EF4-FFF2-40B4-BE49-F238E27FC236}">
                <a16:creationId xmlns:a16="http://schemas.microsoft.com/office/drawing/2014/main" id="{89706577-8E4F-4CFC-85C8-03845D19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20" y="5128292"/>
            <a:ext cx="447305" cy="25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C218FF-7790-481F-9EE3-4C4E45C24E5D}"/>
              </a:ext>
            </a:extLst>
          </p:cNvPr>
          <p:cNvSpPr txBox="1"/>
          <p:nvPr/>
        </p:nvSpPr>
        <p:spPr>
          <a:xfrm>
            <a:off x="145035" y="5680433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42,5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9053D2-42BA-4361-9E54-54BC0AA2A92F}"/>
              </a:ext>
            </a:extLst>
          </p:cNvPr>
          <p:cNvSpPr txBox="1"/>
          <p:nvPr/>
        </p:nvSpPr>
        <p:spPr>
          <a:xfrm>
            <a:off x="807693" y="5678109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21,4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CF09AC-898F-464C-94C6-EB45716BB328}"/>
              </a:ext>
            </a:extLst>
          </p:cNvPr>
          <p:cNvSpPr txBox="1"/>
          <p:nvPr/>
        </p:nvSpPr>
        <p:spPr>
          <a:xfrm>
            <a:off x="2220521" y="5672843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4,7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D9CE5D-E393-448E-A333-2BDCF8CBAE20}"/>
              </a:ext>
            </a:extLst>
          </p:cNvPr>
          <p:cNvSpPr txBox="1"/>
          <p:nvPr/>
        </p:nvSpPr>
        <p:spPr>
          <a:xfrm>
            <a:off x="1475923" y="5673129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5,0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25553A-18B2-4182-9319-3BBDADB3DE6A}"/>
              </a:ext>
            </a:extLst>
          </p:cNvPr>
          <p:cNvSpPr txBox="1"/>
          <p:nvPr/>
        </p:nvSpPr>
        <p:spPr>
          <a:xfrm>
            <a:off x="2943360" y="5672843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2,9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A779BD-51B0-4D78-A07D-ECCCB88C147D}"/>
              </a:ext>
            </a:extLst>
          </p:cNvPr>
          <p:cNvSpPr txBox="1"/>
          <p:nvPr/>
        </p:nvSpPr>
        <p:spPr>
          <a:xfrm>
            <a:off x="3596674" y="5672842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3,2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61145F-ABB2-43F3-9F3D-4E266FDF0DC2}"/>
              </a:ext>
            </a:extLst>
          </p:cNvPr>
          <p:cNvSpPr txBox="1"/>
          <p:nvPr/>
        </p:nvSpPr>
        <p:spPr>
          <a:xfrm>
            <a:off x="4284077" y="5672842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1,5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8399E1-90AA-4240-9184-F7693E3A6032}"/>
              </a:ext>
            </a:extLst>
          </p:cNvPr>
          <p:cNvSpPr txBox="1"/>
          <p:nvPr/>
        </p:nvSpPr>
        <p:spPr>
          <a:xfrm>
            <a:off x="4989591" y="5667725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1,0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0A6579-24AA-4797-A4F2-CE896CE8AE7F}"/>
              </a:ext>
            </a:extLst>
          </p:cNvPr>
          <p:cNvSpPr txBox="1"/>
          <p:nvPr/>
        </p:nvSpPr>
        <p:spPr>
          <a:xfrm>
            <a:off x="5672160" y="5680451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2,1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F29FE0-1C6C-4111-9108-48CD22491045}"/>
              </a:ext>
            </a:extLst>
          </p:cNvPr>
          <p:cNvSpPr txBox="1"/>
          <p:nvPr/>
        </p:nvSpPr>
        <p:spPr>
          <a:xfrm>
            <a:off x="6357364" y="5680651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2,7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8DE853-600F-4334-8C56-7E797C4D8DB8}"/>
              </a:ext>
            </a:extLst>
          </p:cNvPr>
          <p:cNvSpPr txBox="1"/>
          <p:nvPr/>
        </p:nvSpPr>
        <p:spPr>
          <a:xfrm>
            <a:off x="7078116" y="5678109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4,5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64EA6E-93F6-4F14-9A68-2A94575354FA}"/>
              </a:ext>
            </a:extLst>
          </p:cNvPr>
          <p:cNvSpPr txBox="1"/>
          <p:nvPr/>
        </p:nvSpPr>
        <p:spPr>
          <a:xfrm>
            <a:off x="7747646" y="5678109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6,0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C782F3-ECA8-4A0B-92B1-EBD9073BED40}"/>
              </a:ext>
            </a:extLst>
          </p:cNvPr>
          <p:cNvSpPr txBox="1"/>
          <p:nvPr/>
        </p:nvSpPr>
        <p:spPr>
          <a:xfrm>
            <a:off x="8406483" y="5688907"/>
            <a:ext cx="5757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6"/>
                </a:solidFill>
              </a:rPr>
              <a:t>2,5</a:t>
            </a: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FAFA2381-87DC-4B1C-8BF9-F69921AD3FB3}"/>
              </a:ext>
            </a:extLst>
          </p:cNvPr>
          <p:cNvSpPr txBox="1"/>
          <p:nvPr/>
        </p:nvSpPr>
        <p:spPr>
          <a:xfrm>
            <a:off x="3349642" y="6115391"/>
            <a:ext cx="2215746" cy="3591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600" b="1" dirty="0">
                <a:solidFill>
                  <a:schemeClr val="accent6"/>
                </a:solidFill>
              </a:rPr>
              <a:t>Απρίλιος 2020</a:t>
            </a:r>
          </a:p>
        </p:txBody>
      </p:sp>
    </p:spTree>
    <p:extLst>
      <p:ext uri="{BB962C8B-B14F-4D97-AF65-F5344CB8AC3E}">
        <p14:creationId xmlns:p14="http://schemas.microsoft.com/office/powerpoint/2010/main" val="423600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>
                <a:solidFill>
                  <a:srgbClr val="00ADDC">
                    <a:lumMod val="75000"/>
                  </a:srgbClr>
                </a:solidFill>
              </a:rPr>
              <a:t>Σενάρια πρόωρων εκλογών</a:t>
            </a:r>
            <a:br>
              <a:rPr lang="el-GR" sz="2000" dirty="0">
                <a:solidFill>
                  <a:srgbClr val="00ADDC">
                    <a:lumMod val="75000"/>
                  </a:srgbClr>
                </a:solidFill>
              </a:rPr>
            </a:b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‘</a:t>
            </a:r>
            <a:r>
              <a:rPr lang="el-GR" sz="1400" b="1" i="1" dirty="0">
                <a:solidFill>
                  <a:srgbClr val="00ADDC">
                    <a:lumMod val="75000"/>
                  </a:srgbClr>
                </a:solidFill>
              </a:rPr>
              <a:t>Επειδή ακούγονται σχετικά σενάρια εσείς προσωπικά είστε υπέρ ή κατά των πρόωρων εκλογών;</a:t>
            </a: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5" y="1340800"/>
            <a:ext cx="8474591" cy="21290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7816246"/>
              </p:ext>
            </p:extLst>
          </p:nvPr>
        </p:nvGraphicFramePr>
        <p:xfrm>
          <a:off x="403352" y="1556792"/>
          <a:ext cx="8445226" cy="237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4"/>
          <p:cNvSpPr txBox="1">
            <a:spLocks/>
          </p:cNvSpPr>
          <p:nvPr/>
        </p:nvSpPr>
        <p:spPr>
          <a:xfrm>
            <a:off x="396303" y="4032000"/>
            <a:ext cx="8443631" cy="221781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Ανά ηλικία</a:t>
            </a:r>
            <a:endParaRPr kumimoji="0" lang="en-US" sz="1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373477"/>
              </p:ext>
            </p:extLst>
          </p:nvPr>
        </p:nvGraphicFramePr>
        <p:xfrm>
          <a:off x="395535" y="4273624"/>
          <a:ext cx="8445225" cy="196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900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Η ταυτότητα της έρευνας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2</a:t>
            </a:fld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07505" y="5764728"/>
            <a:ext cx="8784975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 METRON ANALYSIS είναι μέλος της ESOMAR και του ΣΕΔΕΑ και τηρεί τους 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κώδικες δεοντολογίας και διεξαγωγής ερευνών και επαγγελματικής πρακτικής της ESOMAR και του ΣΕΔΕΑ.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595751"/>
              </p:ext>
            </p:extLst>
          </p:nvPr>
        </p:nvGraphicFramePr>
        <p:xfrm>
          <a:off x="35496" y="1619695"/>
          <a:ext cx="8964612" cy="331466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8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747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Εταιρεία: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Metron Analysis (Α.Μ. ΕΣΡ 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85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Ανάθεση: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Συνδρομητική έρευνα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89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Τύπος Έρευνας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Τηλεφωνική πανελλαδική έρευνα κοινής</a:t>
                      </a:r>
                      <a:r>
                        <a:rPr lang="el-GR" sz="1200" baseline="0" dirty="0"/>
                        <a:t> γνώμης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123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Μέθοδος Δειγματοληψίας: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dirty="0"/>
                        <a:t>Απλή τυχαία δειγματοληψία 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σε αρχείο τηλεφωνικών αριθμών που έχει παραχθεί με τυχαίο τρόπο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 Digit Dialing)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με την εξής αναλογία:</a:t>
                      </a:r>
                      <a:r>
                        <a:rPr lang="el-GR" sz="1200" dirty="0"/>
                        <a:t> σταθερά</a:t>
                      </a:r>
                      <a:r>
                        <a:rPr lang="el-GR" sz="1200" baseline="0" dirty="0"/>
                        <a:t> τηλέφωνα 71</a:t>
                      </a:r>
                      <a:r>
                        <a:rPr lang="el-GR" sz="1200" dirty="0"/>
                        <a:t>% και </a:t>
                      </a:r>
                      <a:r>
                        <a:rPr lang="el-GR" sz="1200" dirty="0">
                          <a:solidFill>
                            <a:srgbClr val="FF0000"/>
                          </a:solidFill>
                        </a:rPr>
                        <a:t>κινητά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</a:rPr>
                        <a:t> τηλέφωνα 29%.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Χρόνος Διεξαγωγής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n-US" sz="1200" dirty="0"/>
                        <a:t>22-2</a:t>
                      </a:r>
                      <a:r>
                        <a:rPr lang="el-GR" sz="1200" dirty="0"/>
                        <a:t>7/</a:t>
                      </a:r>
                      <a:r>
                        <a:rPr lang="en-US" sz="1200" dirty="0"/>
                        <a:t>0</a:t>
                      </a:r>
                      <a:r>
                        <a:rPr lang="el-GR" sz="1200" dirty="0"/>
                        <a:t>5/20</a:t>
                      </a:r>
                      <a:r>
                        <a:rPr lang="en-US" sz="1200" dirty="0"/>
                        <a:t>20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704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Μέγεθος Δείγματος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200" dirty="0">
                          <a:solidFill>
                            <a:srgbClr val="FF0000"/>
                          </a:solidFill>
                        </a:rPr>
                        <a:t>1.201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l-GR" sz="1200" dirty="0"/>
                        <a:t>άτομα ηλικίας 1</a:t>
                      </a:r>
                      <a:r>
                        <a:rPr lang="en-US" sz="1200" dirty="0"/>
                        <a:t>7</a:t>
                      </a:r>
                      <a:r>
                        <a:rPr lang="el-GR" sz="1200" dirty="0"/>
                        <a:t> ετών και άνω. Μέγιστο δειγματοληπτικό σφάλμα ±2,8%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27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Σταθμίσεις: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dirty="0"/>
                        <a:t>Το δείγμα σταθμίσθηκε εκ των υστέρων ως προς το φύλο και την ηλικία</a:t>
                      </a:r>
                      <a:r>
                        <a:rPr lang="el-GR" sz="1200" baseline="0" dirty="0"/>
                        <a:t> </a:t>
                      </a:r>
                      <a:r>
                        <a:rPr lang="el-GR" sz="1200" dirty="0"/>
                        <a:t>και την ψήφο στις Βουλευτικές 2019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816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Προσωπικό 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field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/Έλεγχοι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Εργάστηκαν </a:t>
                      </a:r>
                      <a:r>
                        <a:rPr lang="en-US" sz="1200" dirty="0"/>
                        <a:t>3</a:t>
                      </a:r>
                      <a:r>
                        <a:rPr lang="el-GR" sz="1200" dirty="0"/>
                        <a:t> επόπτες και 34 συνεντευκτές. Το </a:t>
                      </a:r>
                      <a:r>
                        <a:rPr lang="en-US" sz="1200" dirty="0"/>
                        <a:t>2</a:t>
                      </a:r>
                      <a:r>
                        <a:rPr lang="el-GR" sz="1200" dirty="0"/>
                        <a:t>3% των συνεντεύξεων ελέχθησαν με τη μέθοδο της συνακρόασης και το 100% ηλεκτρονικά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861864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Μάιος 2020</a:t>
            </a:r>
            <a:endParaRPr lang="en-GB" sz="2200" spc="1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65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Σημαντικότερο πρόβλημα της χώρας</a:t>
            </a:r>
            <a:br>
              <a:rPr lang="el-GR" sz="2700" dirty="0"/>
            </a:br>
            <a:r>
              <a:rPr lang="el-GR" sz="1600" i="1" dirty="0"/>
              <a:t>‘Ποιο νομίζετε ότι  είναι το σημαντικότερο πρόβλημα που αντιμετωπίζει σήμερα η χώρα μας;’</a:t>
            </a:r>
            <a:br>
              <a:rPr lang="el-GR" sz="1600" i="1" dirty="0"/>
            </a:br>
            <a:r>
              <a:rPr lang="el-GR" sz="1600" u="sng" dirty="0"/>
              <a:t>αυθόρμητες αναφορές </a:t>
            </a:r>
            <a:endParaRPr lang="en-US" sz="1600" u="sn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7316188"/>
              </p:ext>
            </p:extLst>
          </p:nvPr>
        </p:nvGraphicFramePr>
        <p:xfrm>
          <a:off x="107504" y="1841789"/>
          <a:ext cx="8459721" cy="440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idx="1"/>
          </p:nvPr>
        </p:nvSpPr>
        <p:spPr>
          <a:xfrm>
            <a:off x="121668" y="1625798"/>
            <a:ext cx="8440809" cy="21642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Σύνολο: Αναφέρονται οι αυθόρμητες </a:t>
            </a:r>
            <a:r>
              <a:rPr lang="el-GR" sz="1200" b="1" u="sng" dirty="0"/>
              <a:t>αναφορές που συγκεντρώνουν ποσοστό πάνω από 5%   </a:t>
            </a:r>
            <a:endParaRPr lang="en-US" sz="1200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106736" y="1340768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1A17A-E7F0-4D75-9B18-4CA4FBA36E61}"/>
              </a:ext>
            </a:extLst>
          </p:cNvPr>
          <p:cNvSpPr txBox="1"/>
          <p:nvPr/>
        </p:nvSpPr>
        <p:spPr>
          <a:xfrm>
            <a:off x="6928490" y="2609478"/>
            <a:ext cx="710267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6"/>
                </a:solidFill>
              </a:rPr>
              <a:t>31%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3E305-E53B-4483-B97C-8EF022CB97D0}"/>
              </a:ext>
            </a:extLst>
          </p:cNvPr>
          <p:cNvSpPr txBox="1"/>
          <p:nvPr/>
        </p:nvSpPr>
        <p:spPr>
          <a:xfrm>
            <a:off x="6940210" y="3591871"/>
            <a:ext cx="710267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6"/>
                </a:solidFill>
              </a:rPr>
              <a:t>40%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07495-363D-4771-9A12-518F38158B95}"/>
              </a:ext>
            </a:extLst>
          </p:cNvPr>
          <p:cNvSpPr txBox="1"/>
          <p:nvPr/>
        </p:nvSpPr>
        <p:spPr>
          <a:xfrm>
            <a:off x="6940209" y="4521496"/>
            <a:ext cx="710267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6"/>
                </a:solidFill>
              </a:rPr>
              <a:t>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929090-E363-4D5A-9C46-9EDF154099E9}"/>
              </a:ext>
            </a:extLst>
          </p:cNvPr>
          <p:cNvSpPr txBox="1"/>
          <p:nvPr/>
        </p:nvSpPr>
        <p:spPr>
          <a:xfrm>
            <a:off x="6940208" y="5443464"/>
            <a:ext cx="710267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6"/>
                </a:solidFill>
              </a:rPr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403434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Σημαντικότερο πρόβλημα χώρας</a:t>
            </a:r>
            <a:br>
              <a:rPr lang="el-GR" dirty="0"/>
            </a:br>
            <a:r>
              <a:rPr lang="el-GR" sz="1400" dirty="0"/>
              <a:t>Διαχρονικά στοιχεία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4</a:t>
            </a:fld>
            <a:endParaRPr lang="el-GR" dirty="0">
              <a:solidFill>
                <a:srgbClr val="4E5B6F"/>
              </a:solidFill>
            </a:endParaRP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27545DB1-E146-419D-8093-A5543EBA2FB1}"/>
              </a:ext>
            </a:extLst>
          </p:cNvPr>
          <p:cNvGraphicFramePr>
            <a:graphicFrameLocks/>
          </p:cNvGraphicFramePr>
          <p:nvPr/>
        </p:nvGraphicFramePr>
        <p:xfrm>
          <a:off x="251937" y="1793403"/>
          <a:ext cx="8497779" cy="369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93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/>
          <a:lstStyle/>
          <a:p>
            <a:r>
              <a:rPr lang="el-GR" sz="2200" dirty="0"/>
              <a:t>Η πορεία της χώρας</a:t>
            </a:r>
            <a:br>
              <a:rPr lang="el-GR" dirty="0"/>
            </a:br>
            <a:r>
              <a:rPr lang="el-GR" sz="1400" i="1" dirty="0"/>
              <a:t>‘Κατά τη γνώμη σας η χώρα μας αυτή την περίοδο κινείται προς τη σωστή ή προς τη λάθος κατεύθυνση;’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516942" cy="21290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6366057"/>
              </p:ext>
            </p:extLst>
          </p:nvPr>
        </p:nvGraphicFramePr>
        <p:xfrm>
          <a:off x="403352" y="1556792"/>
          <a:ext cx="8487430" cy="237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/>
              <a:pPr>
                <a:spcBef>
                  <a:spcPct val="0"/>
                </a:spcBef>
              </a:pPr>
              <a:t>5</a:t>
            </a:fld>
            <a:endParaRPr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523C36E-1029-4608-B932-C8150FBE4B8D}"/>
              </a:ext>
            </a:extLst>
          </p:cNvPr>
          <p:cNvSpPr txBox="1">
            <a:spLocks/>
          </p:cNvSpPr>
          <p:nvPr/>
        </p:nvSpPr>
        <p:spPr>
          <a:xfrm>
            <a:off x="396304" y="4032000"/>
            <a:ext cx="8485828" cy="24579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          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22" name="Content Placeholder 8">
            <a:extLst>
              <a:ext uri="{FF2B5EF4-FFF2-40B4-BE49-F238E27FC236}">
                <a16:creationId xmlns:a16="http://schemas.microsoft.com/office/drawing/2014/main" id="{8A6B63BF-9B67-4608-973B-8149FDA7F3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685019"/>
              </p:ext>
            </p:extLst>
          </p:nvPr>
        </p:nvGraphicFramePr>
        <p:xfrm>
          <a:off x="395536" y="4273624"/>
          <a:ext cx="8487430" cy="21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69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sz="1600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6</a:t>
            </a:fld>
            <a:endParaRPr sz="1600" dirty="0">
              <a:solidFill>
                <a:srgbClr val="4E5B6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6192688" cy="1080120"/>
          </a:xfrm>
        </p:spPr>
        <p:txBody>
          <a:bodyPr/>
          <a:lstStyle/>
          <a:p>
            <a:r>
              <a:rPr lang="el-GR" sz="2200" dirty="0"/>
              <a:t>Εντυπώσεις από το έργο της Κυβέρνησης ανά τομέα</a:t>
            </a:r>
            <a:endParaRPr lang="en-US" sz="2200" i="1" dirty="0"/>
          </a:p>
        </p:txBody>
      </p:sp>
      <p:graphicFrame>
        <p:nvGraphicFramePr>
          <p:cNvPr id="20" name="Content Placeholder 9">
            <a:extLst>
              <a:ext uri="{FF2B5EF4-FFF2-40B4-BE49-F238E27FC236}">
                <a16:creationId xmlns:a16="http://schemas.microsoft.com/office/drawing/2014/main" id="{A581D63F-08B4-4987-B186-FC1CBAC73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39883"/>
              </p:ext>
            </p:extLst>
          </p:nvPr>
        </p:nvGraphicFramePr>
        <p:xfrm>
          <a:off x="215900" y="1445237"/>
          <a:ext cx="7607311" cy="500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5ACE57A-3CBB-46B0-B1E3-58C30863E835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8" name="Content Placeholder 14">
            <a:extLst>
              <a:ext uri="{FF2B5EF4-FFF2-40B4-BE49-F238E27FC236}">
                <a16:creationId xmlns:a16="http://schemas.microsoft.com/office/drawing/2014/main" id="{C47F8644-E3D0-4BF6-B407-718A5DCF3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105272"/>
              </p:ext>
            </p:extLst>
          </p:nvPr>
        </p:nvGraphicFramePr>
        <p:xfrm>
          <a:off x="8079698" y="1633927"/>
          <a:ext cx="630911" cy="4635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911">
                  <a:extLst>
                    <a:ext uri="{9D8B030D-6E8A-4147-A177-3AD203B41FA5}">
                      <a16:colId xmlns:a16="http://schemas.microsoft.com/office/drawing/2014/main" val="2895858005"/>
                    </a:ext>
                  </a:extLst>
                </a:gridCol>
              </a:tblGrid>
              <a:tr h="359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>
                          <a:solidFill>
                            <a:schemeClr val="accent6"/>
                          </a:solidFill>
                        </a:rPr>
                        <a:t>Απρ-20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1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87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74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439888"/>
                  </a:ext>
                </a:extLst>
              </a:tr>
              <a:tr h="3242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60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2948010"/>
                  </a:ext>
                </a:extLst>
              </a:tr>
              <a:tr h="29644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60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5553120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54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9940177"/>
                  </a:ext>
                </a:extLst>
              </a:tr>
              <a:tr h="35976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46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3671671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52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801031"/>
                  </a:ext>
                </a:extLst>
              </a:tr>
              <a:tr h="2731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43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2186359"/>
                  </a:ext>
                </a:extLst>
              </a:tr>
              <a:tr h="34141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45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43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0877184"/>
                  </a:ext>
                </a:extLst>
              </a:tr>
              <a:tr h="32978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40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40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4384514"/>
                  </a:ext>
                </a:extLst>
              </a:tr>
              <a:tr h="30307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37</a:t>
                      </a:r>
                      <a:endParaRPr lang="el-GR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3838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96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Δείκτης οικονομικής εμπιστοσύνης*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7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392996"/>
            <a:ext cx="8784976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dirty="0"/>
              <a:t>*Ο δείκτης οικονομικής εμπιστοσύνης είναι ο μέσος όρος του ισοζυγίου της αξιολόγησης της σημερινής οικονομικής κατάστασης της χώρας (θετικά-</a:t>
            </a:r>
            <a:r>
              <a:rPr lang="el-GR" sz="1400" dirty="0" err="1"/>
              <a:t>αρνητικ</a:t>
            </a:r>
            <a:r>
              <a:rPr lang="el-GR" sz="1400" dirty="0"/>
              <a:t>ά) και του ισοζυγίου της πρόβλεψης για την οικονομία (θα καλυτερέψει-θα χειροτερέψει).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675023"/>
              </p:ext>
            </p:extLst>
          </p:nvPr>
        </p:nvGraphicFramePr>
        <p:xfrm>
          <a:off x="107504" y="3140968"/>
          <a:ext cx="8785100" cy="309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4"/>
          <p:cNvSpPr txBox="1">
            <a:spLocks/>
          </p:cNvSpPr>
          <p:nvPr/>
        </p:nvSpPr>
        <p:spPr>
          <a:xfrm>
            <a:off x="107504" y="2903296"/>
            <a:ext cx="8784976" cy="23767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/>
              <a:t>Διαχρονικά Στοιχεία          </a:t>
            </a:r>
            <a:endParaRPr lang="en-US" sz="1300" b="1" u="sng" dirty="0"/>
          </a:p>
        </p:txBody>
      </p:sp>
    </p:spTree>
    <p:extLst>
      <p:ext uri="{BB962C8B-B14F-4D97-AF65-F5344CB8AC3E}">
        <p14:creationId xmlns:p14="http://schemas.microsoft.com/office/powerpoint/2010/main" val="381980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Συνιστώσες δείκτη οικονομικής εμπιστοσύνης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8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188028"/>
              </p:ext>
            </p:extLst>
          </p:nvPr>
        </p:nvGraphicFramePr>
        <p:xfrm>
          <a:off x="122759" y="2348880"/>
          <a:ext cx="8785100" cy="309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122759" y="2111208"/>
            <a:ext cx="8784976" cy="23767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/>
              <a:t>Διαχρονικά Στοιχεία          </a:t>
            </a:r>
            <a:endParaRPr lang="en-US" sz="1300" b="1" u="sng" dirty="0"/>
          </a:p>
        </p:txBody>
      </p:sp>
    </p:spTree>
    <p:extLst>
      <p:ext uri="{BB962C8B-B14F-4D97-AF65-F5344CB8AC3E}">
        <p14:creationId xmlns:p14="http://schemas.microsoft.com/office/powerpoint/2010/main" val="185323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/>
          <a:lstStyle/>
          <a:p>
            <a:r>
              <a:rPr lang="el-GR" sz="2200" dirty="0"/>
              <a:t>Αξιολόγηση Κυβέρνησης</a:t>
            </a:r>
            <a:br>
              <a:rPr lang="el-GR" dirty="0"/>
            </a:br>
            <a:r>
              <a:rPr lang="el-GR" sz="1400" i="1" dirty="0"/>
              <a:t>‘Ποια είναι η εντύπωση σας για το έργο της Κυβέρνησης μέχρι σήμερα;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18126" cy="198724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4302024"/>
              </p:ext>
            </p:extLst>
          </p:nvPr>
        </p:nvGraphicFramePr>
        <p:xfrm>
          <a:off x="403352" y="1556792"/>
          <a:ext cx="8388956" cy="2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9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71F5CC1-BA9F-4219-82F4-F78C2FBE7833}"/>
              </a:ext>
            </a:extLst>
          </p:cNvPr>
          <p:cNvSpPr txBox="1">
            <a:spLocks/>
          </p:cNvSpPr>
          <p:nvPr/>
        </p:nvSpPr>
        <p:spPr>
          <a:xfrm>
            <a:off x="360816" y="4149080"/>
            <a:ext cx="8418125" cy="226238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22" name="Content Placeholder 8">
            <a:extLst>
              <a:ext uri="{FF2B5EF4-FFF2-40B4-BE49-F238E27FC236}">
                <a16:creationId xmlns:a16="http://schemas.microsoft.com/office/drawing/2014/main" id="{555734DA-6C0E-4740-9847-4B1940C90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531267"/>
              </p:ext>
            </p:extLst>
          </p:nvPr>
        </p:nvGraphicFramePr>
        <p:xfrm>
          <a:off x="359981" y="4390703"/>
          <a:ext cx="8418125" cy="186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251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ADDC"/>
      </a:accent1>
      <a:accent2>
        <a:srgbClr val="FEB80A"/>
      </a:accent2>
      <a:accent3>
        <a:srgbClr val="EA157A"/>
      </a:accent3>
      <a:accent4>
        <a:srgbClr val="BFBFBF"/>
      </a:accent4>
      <a:accent5>
        <a:srgbClr val="738AC8"/>
      </a:accent5>
      <a:accent6>
        <a:srgbClr val="1AB39F"/>
      </a:accent6>
      <a:hlink>
        <a:srgbClr val="C00000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pulent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646</Words>
  <Application>Microsoft Office PowerPoint</Application>
  <PresentationFormat>Προβολή στην οθόνη (4:3)</PresentationFormat>
  <Paragraphs>180</Paragraphs>
  <Slides>20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Office Theme</vt:lpstr>
      <vt:lpstr>συνδρομητική έρευνα</vt:lpstr>
      <vt:lpstr>Η ταυτότητα της έρευνας</vt:lpstr>
      <vt:lpstr>Σημαντικότερο πρόβλημα της χώρας ‘Ποιο νομίζετε ότι  είναι το σημαντικότερο πρόβλημα που αντιμετωπίζει σήμερα η χώρα μας;’ αυθόρμητες αναφορές </vt:lpstr>
      <vt:lpstr>Σημαντικότερο πρόβλημα χώρας Διαχρονικά στοιχεία</vt:lpstr>
      <vt:lpstr>Η πορεία της χώρας ‘Κατά τη γνώμη σας η χώρα μας αυτή την περίοδο κινείται προς τη σωστή ή προς τη λάθος κατεύθυνση;’</vt:lpstr>
      <vt:lpstr>Εντυπώσεις από το έργο της Κυβέρνησης ανά τομέα</vt:lpstr>
      <vt:lpstr>Δείκτης οικονομικής εμπιστοσύνης*</vt:lpstr>
      <vt:lpstr>Συνιστώσες δείκτη οικονομικής εμπιστοσύνης</vt:lpstr>
      <vt:lpstr>Αξιολόγηση Κυβέρνησης ‘Ποια είναι η εντύπωση σας για το έργο της Κυβέρνησης μέχρι σήμερα; Θετική ή αρνητική;’</vt:lpstr>
      <vt:lpstr>Αξιολόγηση Πρωθυπουργού ‘Ποια είναι η γνώμη σας για τον τρόπο με τον οποίο ασκεί τα καθήκοντά του μέχρι στιγμής ο Πρωθυπουργός κ. Μητσοτάκης; Θετική ή αρνητική;’</vt:lpstr>
      <vt:lpstr>Αξιολόγηση Αξιωματικής Αντιπολίτευσης ‘Ποια είναι η εντύπωση σας για την Αξιωματική Αντιπολίτευση του ΣΥΡΙΖΑ; Θετική ή αρνητική;’</vt:lpstr>
      <vt:lpstr>Αξιολόγηση αρχηγού Αξιωματικής Αντιπολίτευσης 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vt:lpstr>
      <vt:lpstr>Άποψη για την Ευρωπαϊκή Ένωση ‘Ποια είναι η γνώμη σας για την Ευρωπαϊκή Ένωση;  Θετική ή αρνητική;’</vt:lpstr>
      <vt:lpstr>Πολιτική &amp; κοινωνική εμπιστοσύνη Μέσες τιμές-Διαχρονικές μετρήσεις Metron Analysis</vt:lpstr>
      <vt:lpstr>Δημοτικότητες πολιτικών αρχηγών</vt:lpstr>
      <vt:lpstr>Δημοτικότητες πολιτικών αρχηγών Διαχρονικά στοιχεία</vt:lpstr>
      <vt:lpstr>Καταλληλότερος Πρωθυπουργός Διαχρονικά στοιχεία</vt:lpstr>
      <vt:lpstr>Πρόθεση ψήφου στις Βουλευτικές εκλογές ‘Και αν είχαμε την επόμενη Κυριακή Βουλευτικές εκλογές τι θα ψηφίζατε;’</vt:lpstr>
      <vt:lpstr>Σενάρια πρόωρων εκλογών ‘Επειδή ακούγονται σχετικά σενάρια εσείς προσωπικά είστε υπέρ ή κατά των πρόωρων εκλογών;’</vt:lpstr>
      <vt:lpstr>συνδρομητική έρευνα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πορεία της χώρας ‘Κατά τη γνώμη σας η χώρα μας αυτή την περίοδο κινείται προς τη σωστή ή προς τη λάθος κατεύθυνση;’</dc:title>
  <dc:creator>Penny Apostolopoulou</dc:creator>
  <cp:lastModifiedBy>Penny Apostolopoulou</cp:lastModifiedBy>
  <cp:revision>73</cp:revision>
  <dcterms:created xsi:type="dcterms:W3CDTF">2020-04-24T11:42:15Z</dcterms:created>
  <dcterms:modified xsi:type="dcterms:W3CDTF">2020-05-27T13:26:36Z</dcterms:modified>
</cp:coreProperties>
</file>