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67" r:id="rId3"/>
    <p:sldId id="257" r:id="rId4"/>
    <p:sldId id="260" r:id="rId5"/>
    <p:sldId id="258" r:id="rId6"/>
    <p:sldId id="259" r:id="rId7"/>
    <p:sldId id="296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65" r:id="rId19"/>
    <p:sldId id="274" r:id="rId20"/>
    <p:sldId id="266" r:id="rId21"/>
    <p:sldId id="29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3"/>
    <p:restoredTop sz="94694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E120E-1B46-4E96-BC9B-D7EFB8132FA3}" type="datetimeFigureOut">
              <a:rPr lang="el-GR" smtClean="0"/>
              <a:t>14/2/2020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9FB2E-753C-4658-8F0C-2BF56F17F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95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FB2E-753C-4658-8F0C-2BF56F17F82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56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8236-9F13-43A4-B28A-53A083E29DBD}" type="datetime1">
              <a:rPr lang="el-GR" smtClean="0"/>
              <a:t>14/2/2020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457-8B56-495C-A231-2CE83DA29263}" type="datetime1">
              <a:rPr lang="el-GR" smtClean="0"/>
              <a:t>14/2/2020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353A-2E33-4FC5-8F59-3DADDFE9C943}" type="datetime1">
              <a:rPr lang="el-GR" smtClean="0"/>
              <a:t>14/2/2020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6D3-5C98-40A3-9748-2EA902B3320B}" type="datetime1">
              <a:rPr lang="el-GR" smtClean="0"/>
              <a:t>14/2/2020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4A1C-4A5F-40EE-BFF6-B07FEC0B28B1}" type="datetime1">
              <a:rPr lang="el-GR" smtClean="0"/>
              <a:t>14/2/2020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DDF6-E3A3-4B89-9E8D-7BE330AE9F45}" type="datetime1">
              <a:rPr lang="el-GR" smtClean="0"/>
              <a:t>14/2/2020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F49-899E-438B-8E18-1F1A92532E01}" type="datetime1">
              <a:rPr lang="el-GR" smtClean="0"/>
              <a:t>14/2/2020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4B72-71CA-4F2F-A666-ADCB03365C87}" type="datetime1">
              <a:rPr lang="el-GR" smtClean="0"/>
              <a:t>14/2/2020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D1B8-1A8D-460A-98D8-99D22C3B8B26}" type="datetime1">
              <a:rPr lang="el-GR" smtClean="0"/>
              <a:t>14/2/2020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EB93-24D7-43BB-B64A-373E4440CFCB}" type="datetime1">
              <a:rPr lang="el-GR" smtClean="0"/>
              <a:t>14/2/2020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5061-8366-408D-A85B-FC3F9CC302DA}" type="datetime1">
              <a:rPr lang="el-GR" smtClean="0"/>
              <a:t>14/2/2020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4C13132-075C-4AB2-80E5-E720769931AF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B59E0C-A201-48F4-8E83-711ECB7985A8}" type="datetime1">
              <a:rPr lang="el-GR" smtClean="0"/>
              <a:t>14/2/2020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7772400" cy="603498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Στρατηγική ανάπτυξης ποδηλατικών διαδρομών στη χώρα μας |||  ΠΟΔΗΛΑΤΙΚΟΣ ΤΟΥΡΙΣΜΟΣ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4430216"/>
            <a:ext cx="6984776" cy="1752600"/>
          </a:xfrm>
        </p:spPr>
        <p:txBody>
          <a:bodyPr>
            <a:normAutofit/>
          </a:bodyPr>
          <a:lstStyle/>
          <a:p>
            <a:r>
              <a:rPr lang="el-GR" sz="2400" b="1" dirty="0"/>
              <a:t>ΕΥΘΥΜΙΟΣ ΜΠΑΚΟΓΙΑΝΝΗΣ</a:t>
            </a:r>
          </a:p>
          <a:p>
            <a:r>
              <a:rPr lang="el-GR" dirty="0"/>
              <a:t>Γ.Γ. Χωρικού Σχεδιασμού &amp; Αστικού Περιβάλλοντος</a:t>
            </a:r>
            <a:r>
              <a:rPr lang="en-US" dirty="0"/>
              <a:t> </a:t>
            </a:r>
            <a:r>
              <a:rPr lang="el-GR" dirty="0"/>
              <a:t>ΥΠΕΝ</a:t>
            </a:r>
            <a:endParaRPr lang="en-US" dirty="0"/>
          </a:p>
          <a:p>
            <a:r>
              <a:rPr lang="el-GR" b="1" spc="300" dirty="0" err="1"/>
              <a:t>Επικ</a:t>
            </a:r>
            <a:r>
              <a:rPr lang="el-GR" b="1" spc="300" dirty="0"/>
              <a:t>. Καθηγητής ΕΜΠ</a:t>
            </a:r>
            <a:endParaRPr lang="en-US" b="1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 rot="16200000">
            <a:off x="7201346" y="3663196"/>
            <a:ext cx="3138409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69543"/>
            <a:ext cx="4726608" cy="2954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961047E-0DF1-7743-980E-45B9E7D1A3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811364"/>
            <a:ext cx="1257336" cy="7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4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1381" y="1052736"/>
            <a:ext cx="4474840" cy="5276056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Κοινωνικά- πολιτιστικά- υγειονομικά οφέλη </a:t>
            </a:r>
            <a:r>
              <a:rPr lang="el-GR" dirty="0"/>
              <a:t>(η παροχή ασφαλών και ελκυστικών ποδηλατικών διαδρομών συμβαδίζει με τις αρχές της βιώσιμης ανάπτυξης , αυξάνει την τουριστική ζήτηση και παρέχει ευκαιρίες για τους τουρίστες αλλά και για τους κατοίκους των περιοχών στις οποίες αναπτύσσονται )</a:t>
            </a:r>
          </a:p>
          <a:p>
            <a:pPr marL="114300" indent="0">
              <a:buNone/>
            </a:pPr>
            <a:endParaRPr lang="el-GR" dirty="0"/>
          </a:p>
          <a:p>
            <a:r>
              <a:rPr lang="el-GR" dirty="0"/>
              <a:t>Βελτίωση ποιότητας ζωής</a:t>
            </a:r>
          </a:p>
          <a:p>
            <a:r>
              <a:rPr lang="el-GR" dirty="0"/>
              <a:t>Συμμετοχικές διαδικασίες – κοινοτικό δυνητικό όφελος</a:t>
            </a:r>
          </a:p>
          <a:p>
            <a:r>
              <a:rPr lang="el-GR" dirty="0"/>
              <a:t>Βελτίωση της σωματικής και ψυχικής υγείας</a:t>
            </a:r>
          </a:p>
          <a:p>
            <a:r>
              <a:rPr lang="el-GR" dirty="0"/>
              <a:t>Μείωση εξόδων για ιατροφαρμακευτική περίθαλψη</a:t>
            </a:r>
          </a:p>
          <a:p>
            <a:pPr marL="114300" indent="0">
              <a:buNone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309358" y="3771208"/>
            <a:ext cx="2922385" cy="365760"/>
          </a:xfrm>
        </p:spPr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el-GR" sz="2400" dirty="0"/>
              <a:t>ΟΦΕΛΗ ΤΟΥ ΠΟΔΗΛΑΤΙΚΟΥ ΤΟΥΡΙΣΜΟΥ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814C0F2-6A3E-1740-80F1-38C688B93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55410"/>
            <a:ext cx="3443992" cy="34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pPr algn="just"/>
            <a:r>
              <a:rPr lang="el-GR" b="1" dirty="0"/>
              <a:t>Περιβαλλοντικά οφέλη </a:t>
            </a:r>
            <a:r>
              <a:rPr lang="el-GR" dirty="0"/>
              <a:t>(η πράξη της ποδηλασίας είναι μια λειτουργία μεταφοράς μηδενικών εκπομπών διοξειδίου του άνθρακα και άλλων ρυπογόνων αερίων καθώς απαιτείται μόνο η ανθρώπινη δύναμη).</a:t>
            </a:r>
          </a:p>
          <a:p>
            <a:pPr marL="114300" indent="0" algn="just">
              <a:buNone/>
            </a:pPr>
            <a:endParaRPr lang="el-GR" b="1" dirty="0"/>
          </a:p>
          <a:p>
            <a:pPr algn="just"/>
            <a:r>
              <a:rPr lang="el-GR" b="1" dirty="0"/>
              <a:t> </a:t>
            </a:r>
            <a:r>
              <a:rPr lang="el-GR" u="sng" dirty="0"/>
              <a:t>ΔΕΔΟΜΕΝΑ ΕΡΕΥΝΑΣ</a:t>
            </a:r>
            <a:r>
              <a:rPr lang="en-US" u="sng" dirty="0"/>
              <a:t> </a:t>
            </a:r>
            <a:r>
              <a:rPr lang="en-US" u="sng" dirty="0" err="1"/>
              <a:t>Trendscope</a:t>
            </a:r>
            <a:r>
              <a:rPr lang="en-US" u="sng" dirty="0"/>
              <a:t> </a:t>
            </a:r>
            <a:r>
              <a:rPr lang="el-GR" u="sng" dirty="0"/>
              <a:t>και </a:t>
            </a:r>
            <a:r>
              <a:rPr lang="en-US" u="sng" dirty="0" err="1"/>
              <a:t>Statistisches</a:t>
            </a:r>
            <a:r>
              <a:rPr lang="en-US" u="sng" dirty="0"/>
              <a:t> </a:t>
            </a:r>
            <a:r>
              <a:rPr lang="en-US" u="sng" dirty="0" err="1"/>
              <a:t>Bundesamt</a:t>
            </a:r>
            <a:r>
              <a:rPr lang="en-US" dirty="0"/>
              <a:t> </a:t>
            </a:r>
            <a:r>
              <a:rPr lang="el-GR" dirty="0"/>
              <a:t>(2008) : οι ποδηλάτες τουρίστες χρησιμοποιούν πιο φιλικούς περιβαλλοντικά τρόπους μεταφοράς και </a:t>
            </a:r>
            <a:r>
              <a:rPr lang="el-GR" b="1" dirty="0"/>
              <a:t>ταξιδεύουν μικρότερες, κατά 53% αποστάσεις, προς τον προορισμό τους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237350" y="3699200"/>
            <a:ext cx="3066401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el-GR" sz="2400" dirty="0"/>
              <a:t>ΟΦΕΛΗ ΤΟΥ ΠΟΔΗΛΑΤΙΚΟΥ ΤΟΥΡΙΣΜΟΥ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81128"/>
            <a:ext cx="2736304" cy="1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el-GR" sz="2400" b="1" dirty="0"/>
              <a:t>Παράμετροι</a:t>
            </a:r>
            <a:r>
              <a:rPr lang="el-GR" sz="2400" dirty="0"/>
              <a:t> ανάπτυξης του Ποδηλατικού Τουρισμού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384502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Υποδομές</a:t>
            </a:r>
          </a:p>
          <a:p>
            <a:r>
              <a:rPr lang="el-GR" dirty="0"/>
              <a:t>Μέσα μεταφοράς και ελευθερία επιβίβασης με ποδήλατο</a:t>
            </a:r>
          </a:p>
          <a:p>
            <a:r>
              <a:rPr lang="el-GR" dirty="0"/>
              <a:t>Φιλικά προς το ποδήλατο καταλύματα </a:t>
            </a:r>
          </a:p>
          <a:p>
            <a:r>
              <a:rPr lang="el-GR" dirty="0"/>
              <a:t>Θετικές συνέργειες </a:t>
            </a:r>
          </a:p>
          <a:p>
            <a:r>
              <a:rPr lang="el-GR" b="1" dirty="0"/>
              <a:t>Πρόσθετες υπηρεσίες </a:t>
            </a:r>
            <a:r>
              <a:rPr lang="el-GR" dirty="0"/>
              <a:t>(επισκευή ποδηλάτων, αγορά και ενοικίαση ποδηλάτων, σημεία πληροφόρησης, περιοχές ανάπαυσης) </a:t>
            </a:r>
          </a:p>
          <a:p>
            <a:r>
              <a:rPr lang="el-GR" b="1" dirty="0"/>
              <a:t>Υπηρεσίες ξενάγησης</a:t>
            </a:r>
          </a:p>
          <a:p>
            <a:r>
              <a:rPr lang="el-GR" dirty="0"/>
              <a:t>Ειδικές εκδηλώσεις τουριστικής ποδηλασίας</a:t>
            </a:r>
          </a:p>
          <a:p>
            <a:r>
              <a:rPr lang="el-GR" dirty="0"/>
              <a:t>Ποδηλατικοί Κανόνες </a:t>
            </a:r>
            <a:r>
              <a:rPr lang="en-US" dirty="0"/>
              <a:t>Marketing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093334" y="3555184"/>
            <a:ext cx="3354433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229199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157192"/>
            <a:ext cx="209550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2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el-GR" sz="2400" dirty="0"/>
              <a:t>Στρατηγική ανάπτυξης διαδρομών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4680520" cy="4968552"/>
          </a:xfrm>
        </p:spPr>
        <p:txBody>
          <a:bodyPr>
            <a:normAutofit/>
          </a:bodyPr>
          <a:lstStyle/>
          <a:p>
            <a:r>
              <a:rPr lang="el-GR" sz="1400" dirty="0"/>
              <a:t>εντοπισμός των </a:t>
            </a:r>
            <a:r>
              <a:rPr lang="el-GR" sz="1400" b="1" dirty="0"/>
              <a:t>πόλων έλξης </a:t>
            </a:r>
            <a:r>
              <a:rPr lang="el-GR" sz="1400" dirty="0"/>
              <a:t>και των </a:t>
            </a:r>
            <a:r>
              <a:rPr lang="el-GR" sz="1400" b="1" dirty="0"/>
              <a:t>ποιοτικών διαδρομών </a:t>
            </a:r>
            <a:r>
              <a:rPr lang="el-GR" sz="1400" dirty="0"/>
              <a:t>της </a:t>
            </a:r>
            <a:r>
              <a:rPr lang="el-GR" sz="1400" dirty="0" err="1"/>
              <a:t>περιοχ</a:t>
            </a:r>
            <a:r>
              <a:rPr lang="en-US" sz="1400" dirty="0" err="1"/>
              <a:t>ή</a:t>
            </a:r>
            <a:r>
              <a:rPr lang="el-GR" sz="1400" dirty="0"/>
              <a:t>ς μελέτης</a:t>
            </a:r>
          </a:p>
          <a:p>
            <a:r>
              <a:rPr lang="el-GR" sz="1400" b="1" dirty="0"/>
              <a:t>σχεδιασμός διαδρομής - κορμού </a:t>
            </a:r>
            <a:r>
              <a:rPr lang="el-GR" sz="1400" dirty="0"/>
              <a:t>για το ποδήλατο που θα διέρχεται από τις ποιοτικές διαδρομές και θα συνδέει τους πόλους έλξης </a:t>
            </a:r>
          </a:p>
          <a:p>
            <a:r>
              <a:rPr lang="el-GR" sz="1400" b="1" dirty="0"/>
              <a:t>εντοπισμός των υπαρχουσών ή εν δυνάμει διαδρομών που θα μπορούσαν να φιλοξενήσουν υποδομή για το ποδήλατο ή θα μπορούσαν να μετατραπούν σε ήπιας κυκλοφορίας</a:t>
            </a:r>
          </a:p>
          <a:p>
            <a:r>
              <a:rPr lang="el-GR" sz="1400" dirty="0"/>
              <a:t>εντοπισμός των </a:t>
            </a:r>
            <a:r>
              <a:rPr lang="el-GR" sz="1400" b="1" u="sng" dirty="0"/>
              <a:t>αναγκαίων σημειακών παρεμβάσεων</a:t>
            </a:r>
            <a:r>
              <a:rPr lang="el-GR" sz="1400" dirty="0"/>
              <a:t>, δηλαδή των απαραίτητων κατασκευαστικών διαμορφώσεων για την ασφαλή ένταξη του ποδηλάτου στον οδικό χώρο, </a:t>
            </a:r>
          </a:p>
          <a:p>
            <a:r>
              <a:rPr lang="el-GR" sz="1400" dirty="0"/>
              <a:t>Εντοπισμός των </a:t>
            </a:r>
            <a:r>
              <a:rPr lang="el-GR" sz="1400" b="1" u="sng" dirty="0"/>
              <a:t>αναγκαίων ρυθμιστικών παρεμβάσεων</a:t>
            </a:r>
            <a:r>
              <a:rPr lang="el-GR" sz="1400" dirty="0"/>
              <a:t>, </a:t>
            </a:r>
            <a:r>
              <a:rPr lang="el-GR" sz="1400" dirty="0" err="1"/>
              <a:t>δλδ</a:t>
            </a:r>
            <a:r>
              <a:rPr lang="el-GR" sz="1400" dirty="0"/>
              <a:t> μείωση ορίου ταχύτητας κ.α. </a:t>
            </a:r>
          </a:p>
          <a:p>
            <a:r>
              <a:rPr lang="el-GR" sz="1400" dirty="0"/>
              <a:t>σχεδιασμός </a:t>
            </a:r>
            <a:r>
              <a:rPr lang="el-GR" sz="1400" b="1" u="sng" dirty="0"/>
              <a:t>εξοπλισμού για τη σήμανση και τη στάθμευση </a:t>
            </a:r>
            <a:r>
              <a:rPr lang="el-GR" sz="1400" dirty="0"/>
              <a:t>του ποδηλάτου, (π.χ. σχεδιασμός δικτύου σημείων πρόσδεσης), </a:t>
            </a:r>
          </a:p>
          <a:p>
            <a:r>
              <a:rPr lang="el-GR" sz="1400" b="1" dirty="0">
                <a:solidFill>
                  <a:srgbClr val="0070C0"/>
                </a:solidFill>
              </a:rPr>
              <a:t>σχεδιασμός προαιρετικών διαμορφώσεων για τον πεζό και τον ποδηλάτη </a:t>
            </a:r>
            <a:r>
              <a:rPr lang="el-GR" sz="1400" dirty="0"/>
              <a:t>που αποβλέπουν στη συνολικότερη αναβάθμιση και την αισθητική της περιοχής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273354" y="3735204"/>
            <a:ext cx="2994393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FA503A-D937-704B-B1BA-EB81E8A8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132856"/>
            <a:ext cx="2600591" cy="23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5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el-GR" sz="2400" dirty="0"/>
              <a:t>Στρατηγική ανάπτυξης | Παρεμβάσεις σε 3 επίπεδα διαφορετικής κλίμακας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4464496" cy="50405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l-GR" sz="1400" dirty="0"/>
          </a:p>
          <a:p>
            <a:pPr marL="114300" indent="0">
              <a:buNone/>
            </a:pPr>
            <a:r>
              <a:rPr lang="el-GR" sz="1400" b="1" u="sng" dirty="0"/>
              <a:t>(α) Στο επίπεδο του πολεοδομικού και κυκλοφοριακού σχεδιασμού</a:t>
            </a:r>
          </a:p>
          <a:p>
            <a:pPr marL="114300" indent="0">
              <a:buNone/>
            </a:pPr>
            <a:r>
              <a:rPr lang="el-GR" sz="1400" dirty="0"/>
              <a:t>Ο πολεοδομικός και κυκλοφοριακός σχεδιασμός για να υλοποιηθεί προϋποθέτει την </a:t>
            </a:r>
            <a:r>
              <a:rPr lang="el-GR" sz="1400" b="1" dirty="0"/>
              <a:t>ιεράρχηση του οδικού δικτύου</a:t>
            </a:r>
            <a:r>
              <a:rPr lang="el-GR" sz="1400" dirty="0"/>
              <a:t>. Πρωτεύον αντικείμενο της ιεράρχησης είναι η δημιουργία και η διασφάλιση περιοχών ήπιας κυκλοφορίας, προστατευμένων από διαμπερείς ροές. </a:t>
            </a:r>
          </a:p>
          <a:p>
            <a:pPr marL="114300" indent="0">
              <a:buNone/>
            </a:pPr>
            <a:r>
              <a:rPr lang="el-GR" sz="1400" b="1" u="sng" dirty="0"/>
              <a:t>(β) Στο επίπεδο του κύριου οδικού δικτύου </a:t>
            </a:r>
          </a:p>
          <a:p>
            <a:pPr marL="114300" indent="0">
              <a:buNone/>
            </a:pPr>
            <a:r>
              <a:rPr lang="el-GR" sz="1400" dirty="0"/>
              <a:t>Στο κύριο οδικό δίκτυο επιχειρείται </a:t>
            </a:r>
            <a:r>
              <a:rPr lang="el-GR" sz="1400" dirty="0">
                <a:solidFill>
                  <a:srgbClr val="0070C0"/>
                </a:solidFill>
              </a:rPr>
              <a:t>κατά κανόνα </a:t>
            </a:r>
            <a:r>
              <a:rPr lang="el-GR" sz="1400" dirty="0"/>
              <a:t>ο </a:t>
            </a:r>
            <a:r>
              <a:rPr lang="el-GR" sz="1400" b="1" dirty="0"/>
              <a:t>διαχωρισμός μεταξύ ποδηλάτων και αυτοκινήτων</a:t>
            </a:r>
            <a:r>
              <a:rPr lang="el-GR" sz="1400" dirty="0"/>
              <a:t>. Επιτυγχάνεται με την κατασκευή αποκλειστικών λωρίδων ή διαδρόμων για το ποδήλατο. Εναλλακτικά επιλέγεται η συνύπαρξη με </a:t>
            </a:r>
          </a:p>
          <a:p>
            <a:pPr marL="114300" indent="0">
              <a:buNone/>
            </a:pPr>
            <a:r>
              <a:rPr lang="el-GR" sz="1400" b="1" u="sng" dirty="0"/>
              <a:t>(γ) Στο επίπεδο των σημείων μετεπιβίβασης από το ποδήλατο </a:t>
            </a:r>
          </a:p>
          <a:p>
            <a:pPr marL="114300" indent="0">
              <a:buNone/>
            </a:pPr>
            <a:r>
              <a:rPr lang="el-GR" sz="1400" dirty="0"/>
              <a:t>Στα σημεία αλλαγής μέσου το βασικό αντικείμενο είναι η δημιουργία χώρων στάθμευσης και φύλαξης των ποδηλάτων. Έτσι θα εξυπηρετούνται αυτοί που μετακινούνται με ποδήλατο σε ένα τμήμα της διαδρομής τους που είναι μέσης ή μεγάλης απόστασης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345362" y="3807212"/>
            <a:ext cx="2850377" cy="365760"/>
          </a:xfrm>
        </p:spPr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DB15C5-D210-8840-AEC8-40CCBAF8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700808"/>
            <a:ext cx="2349037" cy="23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el-GR" sz="2400" dirty="0"/>
              <a:t>Στρατηγική ανάπτυξης | αρχές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5831666" cy="5040560"/>
          </a:xfrm>
        </p:spPr>
        <p:txBody>
          <a:bodyPr>
            <a:normAutofit/>
          </a:bodyPr>
          <a:lstStyle/>
          <a:p>
            <a:r>
              <a:rPr lang="el-GR" sz="1800" dirty="0"/>
              <a:t>Λίγοι και κατανοητοί κανόνες</a:t>
            </a:r>
          </a:p>
          <a:p>
            <a:r>
              <a:rPr lang="el-GR" sz="1800" dirty="0"/>
              <a:t>Οι κανόνες στο δίκτυο και η σήμανση ΕΠΑΝΑΛΑΜΒΑΝΕΤΑΙ συστηματικά – ΧΩΡΙΣ παραλλαγές </a:t>
            </a:r>
          </a:p>
          <a:p>
            <a:r>
              <a:rPr lang="el-GR" sz="1800" dirty="0"/>
              <a:t>Αποφυγή </a:t>
            </a:r>
            <a:r>
              <a:rPr lang="el-GR" sz="1800" dirty="0" err="1"/>
              <a:t>περιπορειών</a:t>
            </a:r>
            <a:r>
              <a:rPr lang="el-GR" sz="1800" dirty="0"/>
              <a:t> και αξιοποίηση ευελιξίας </a:t>
            </a:r>
          </a:p>
          <a:p>
            <a:r>
              <a:rPr lang="el-GR" sz="1800" dirty="0"/>
              <a:t>Ψυχολογία ποδηλάτη – γρήγορος &amp; ελεύθερος πεζός</a:t>
            </a:r>
          </a:p>
          <a:p>
            <a:r>
              <a:rPr lang="el-GR" sz="1800" dirty="0"/>
              <a:t>Ασφάλεια </a:t>
            </a:r>
          </a:p>
          <a:p>
            <a:r>
              <a:rPr lang="el-GR" sz="1800" dirty="0"/>
              <a:t>Ευχάριστη διαδρομή </a:t>
            </a:r>
          </a:p>
          <a:p>
            <a:r>
              <a:rPr lang="el-GR" sz="1800" dirty="0"/>
              <a:t>Απαραίτητος εξοπλισμός - Αισθητική εξοπλισμού </a:t>
            </a:r>
          </a:p>
          <a:p>
            <a:r>
              <a:rPr lang="el-GR" sz="1800" dirty="0"/>
              <a:t>Οριζόντια &amp; κατακόρυφη σήμανση – προσοχή στις ΓΛΩΣΣΕΣ επικοινωνίας και στα ΚΟΙΝΑ σύμβολα </a:t>
            </a:r>
          </a:p>
          <a:p>
            <a:r>
              <a:rPr lang="el-GR" sz="1800" dirty="0"/>
              <a:t>Έγχρωμοι τάπητες για </a:t>
            </a:r>
            <a:r>
              <a:rPr lang="el-GR" sz="1800" dirty="0" err="1"/>
              <a:t>αναγνωρισιμότητα</a:t>
            </a:r>
            <a:r>
              <a:rPr lang="el-GR" sz="1800" dirty="0"/>
              <a:t> διαδρομών / σημεία τομής με ΙΧ/ ενίσχυση εικόνας </a:t>
            </a:r>
          </a:p>
          <a:p>
            <a:endParaRPr lang="el-GR" sz="1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309358" y="3771208"/>
            <a:ext cx="2922385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482916-9E7C-754E-8EFC-FED09C5780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862" y="1966816"/>
            <a:ext cx="2020687" cy="20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el-GR" sz="2400" dirty="0"/>
              <a:t>Στρατηγική ανάπτυξης | τυπολογία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237350" y="3699200"/>
            <a:ext cx="3066401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50E2C81-58DC-9E40-A93F-633DE8A8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922114"/>
          </a:xfrm>
        </p:spPr>
        <p:txBody>
          <a:bodyPr/>
          <a:lstStyle/>
          <a:p>
            <a:r>
              <a:rPr lang="el-GR" dirty="0"/>
              <a:t>Διαδρομή κατά μήκος ποταμών </a:t>
            </a:r>
            <a:endParaRPr lang="en-US" dirty="0"/>
          </a:p>
        </p:txBody>
      </p:sp>
      <p:pic>
        <p:nvPicPr>
          <p:cNvPr id="8" name="Picture 7" descr="A bridge over a body of water&#10;&#10;Description automatically generated">
            <a:extLst>
              <a:ext uri="{FF2B5EF4-FFF2-40B4-BE49-F238E27FC236}">
                <a16:creationId xmlns="" xmlns:a16="http://schemas.microsoft.com/office/drawing/2014/main" id="{4B1B3744-F4E3-4547-9804-04D148AA7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286807"/>
            <a:ext cx="4536754" cy="1625601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652ABB98-126C-0D48-BAAD-688B349C1DA6}"/>
              </a:ext>
            </a:extLst>
          </p:cNvPr>
          <p:cNvSpPr txBox="1">
            <a:spLocks/>
          </p:cNvSpPr>
          <p:nvPr/>
        </p:nvSpPr>
        <p:spPr>
          <a:xfrm>
            <a:off x="475215" y="3413573"/>
            <a:ext cx="3394720" cy="92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Διαδρομή σε δασική έκταση</a:t>
            </a:r>
            <a:endParaRPr lang="en-US" dirty="0"/>
          </a:p>
        </p:txBody>
      </p:sp>
      <p:pic>
        <p:nvPicPr>
          <p:cNvPr id="11" name="Picture 10" descr="A group of people riding on the back of a bicycle&#10;&#10;Description automatically generated">
            <a:extLst>
              <a:ext uri="{FF2B5EF4-FFF2-40B4-BE49-F238E27FC236}">
                <a16:creationId xmlns="" xmlns:a16="http://schemas.microsoft.com/office/drawing/2014/main" id="{42375C56-DEA2-3543-97CB-C2AB6AEF22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18" y="3227360"/>
            <a:ext cx="4536755" cy="1281760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123F803F-7965-9540-B549-E657F7938A8E}"/>
              </a:ext>
            </a:extLst>
          </p:cNvPr>
          <p:cNvSpPr txBox="1">
            <a:spLocks/>
          </p:cNvSpPr>
          <p:nvPr/>
        </p:nvSpPr>
        <p:spPr>
          <a:xfrm>
            <a:off x="475215" y="4796743"/>
            <a:ext cx="3394720" cy="92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Διαδρομή κατά μήκος ακτής</a:t>
            </a:r>
            <a:endParaRPr lang="en-US" dirty="0"/>
          </a:p>
        </p:txBody>
      </p:sp>
      <p:pic>
        <p:nvPicPr>
          <p:cNvPr id="14" name="Picture 13" descr="A group of people walking on a road&#10;&#10;Description automatically generated">
            <a:extLst>
              <a:ext uri="{FF2B5EF4-FFF2-40B4-BE49-F238E27FC236}">
                <a16:creationId xmlns="" xmlns:a16="http://schemas.microsoft.com/office/drawing/2014/main" id="{D7FDB40B-EDE1-DF46-AF2A-5D4E599F04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268" y="4730462"/>
            <a:ext cx="4536756" cy="14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620000" cy="922114"/>
          </a:xfrm>
        </p:spPr>
        <p:txBody>
          <a:bodyPr/>
          <a:lstStyle/>
          <a:p>
            <a:r>
              <a:rPr lang="el-GR" sz="2400" dirty="0"/>
              <a:t>Στρατηγική ανάπτυξης | τυπολογία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165342" y="3627192"/>
            <a:ext cx="3210417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50E2C81-58DC-9E40-A93F-633DE8A8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15" y="1153298"/>
            <a:ext cx="3394720" cy="922114"/>
          </a:xfrm>
        </p:spPr>
        <p:txBody>
          <a:bodyPr/>
          <a:lstStyle/>
          <a:p>
            <a:r>
              <a:rPr lang="el-GR" dirty="0"/>
              <a:t>Διαδρομή σε αστικό πάρκο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123F803F-7965-9540-B549-E657F7938A8E}"/>
              </a:ext>
            </a:extLst>
          </p:cNvPr>
          <p:cNvSpPr txBox="1">
            <a:spLocks/>
          </p:cNvSpPr>
          <p:nvPr/>
        </p:nvSpPr>
        <p:spPr>
          <a:xfrm>
            <a:off x="457200" y="4493167"/>
            <a:ext cx="2890664" cy="922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Διαδρομή σε δρόμο | επαρχιακό </a:t>
            </a:r>
            <a:r>
              <a:rPr lang="en-US" dirty="0" err="1"/>
              <a:t>ή</a:t>
            </a:r>
            <a:r>
              <a:rPr lang="el-GR" dirty="0"/>
              <a:t> αστικό δίκτυο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4A203F-8F3E-2841-80BA-F3C0F17D59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692696"/>
            <a:ext cx="3348490" cy="2520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E6AF6C-06A4-184C-84AF-AB5E65C09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234" y="3989084"/>
            <a:ext cx="2440886" cy="2104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DD0614-C084-DF46-AAD2-A199D273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803" y="3335763"/>
            <a:ext cx="2540000" cy="168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BB49091-E021-0948-8991-8E691BE259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533" y="5127608"/>
            <a:ext cx="2440886" cy="18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ΚΑΝΕΙ ΤΟ ΥΠΕΝ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>
            <a:normAutofit fontScale="92500"/>
          </a:bodyPr>
          <a:lstStyle/>
          <a:p>
            <a:r>
              <a:rPr lang="el-GR" b="1" dirty="0"/>
              <a:t>Εθνική Στρατηγική για το Ποδήλατο</a:t>
            </a:r>
          </a:p>
          <a:p>
            <a:r>
              <a:rPr lang="el-GR" dirty="0"/>
              <a:t>Προώθηση μελετών και προγραμμάτων για δημιουργία ποδηλατικών υποδομών στον αστικό &amp; εξωστικό χώρο</a:t>
            </a:r>
          </a:p>
          <a:p>
            <a:r>
              <a:rPr lang="el-GR" b="1" dirty="0"/>
              <a:t>Χρηματοδότηση της μελέτης 2 εθνικών διαδρομών </a:t>
            </a:r>
            <a:r>
              <a:rPr lang="en-US" b="1" dirty="0"/>
              <a:t>EUROVELO</a:t>
            </a:r>
            <a:endParaRPr lang="el-GR" b="1" dirty="0"/>
          </a:p>
          <a:p>
            <a:r>
              <a:rPr lang="el-GR" dirty="0"/>
              <a:t>Ενίσχυση </a:t>
            </a:r>
            <a:r>
              <a:rPr lang="el-GR" b="1" dirty="0"/>
              <a:t>κοινοχρήστων</a:t>
            </a:r>
            <a:r>
              <a:rPr lang="el-GR" dirty="0"/>
              <a:t> συστημάτων ποδηλάτου</a:t>
            </a:r>
          </a:p>
          <a:p>
            <a:r>
              <a:rPr lang="el-GR" dirty="0"/>
              <a:t>Καμπάνιες ευαισθητοποίησης και ενημέρωσης του κοινού</a:t>
            </a:r>
          </a:p>
          <a:p>
            <a:r>
              <a:rPr lang="el-GR" dirty="0"/>
              <a:t>Παροχή </a:t>
            </a:r>
            <a:r>
              <a:rPr lang="el-GR" b="1" dirty="0"/>
              <a:t>κινήτρων για την αύξηση </a:t>
            </a:r>
            <a:r>
              <a:rPr lang="el-GR" dirty="0"/>
              <a:t>της χρήσης του ποδηλάτου</a:t>
            </a:r>
          </a:p>
          <a:p>
            <a:r>
              <a:rPr lang="el-GR" dirty="0"/>
              <a:t>Βελτίωση νομοθετικού πλαισίου εφαρμογής δράσεων και πολιτικών για την ενίσχυση της χρήσης του ποδηλάτου στις ελληνικές πόλεις και την ύπαιθρο</a:t>
            </a:r>
          </a:p>
          <a:p>
            <a:r>
              <a:rPr lang="el-GR" dirty="0"/>
              <a:t>Παρακολούθηση εφαρμογής στρατηγικής – αρμοδιότητες – συνεργασίες</a:t>
            </a:r>
          </a:p>
          <a:p>
            <a:r>
              <a:rPr lang="el-GR" dirty="0"/>
              <a:t>Δημιουργία σημείων φόρτισης ηλεκτρικών ποδηλάτων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129338" y="3591188"/>
            <a:ext cx="3282425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C5994D-FCA0-9940-9C02-6F4841870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92198"/>
            <a:ext cx="1257336" cy="7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6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Εθνική στρατηγική ΠΟΔΗΛΑΤΟ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Διακριτός άξονας στρατηγικής (3) : </a:t>
            </a:r>
            <a:r>
              <a:rPr lang="el-GR" b="1" dirty="0">
                <a:solidFill>
                  <a:srgbClr val="00B050"/>
                </a:solidFill>
              </a:rPr>
              <a:t>ενίσχυση χρήσης ποδηλάτου στην ΥΠΑΙΘΡΟ</a:t>
            </a:r>
          </a:p>
          <a:p>
            <a:r>
              <a:rPr lang="el-GR" dirty="0"/>
              <a:t>Διακριτός άξονας στρατηγικής (7): </a:t>
            </a:r>
            <a:r>
              <a:rPr lang="el-GR" b="1" dirty="0">
                <a:solidFill>
                  <a:srgbClr val="0070C0"/>
                </a:solidFill>
              </a:rPr>
              <a:t>προώθηση ποδηλατικού τουρισμού</a:t>
            </a:r>
          </a:p>
          <a:p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dirty="0"/>
              <a:t>Διακριτός άξονας στρατηγικής (8):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προώθηση αθλητικής ποδηλασίας</a:t>
            </a:r>
          </a:p>
          <a:p>
            <a:endParaRPr lang="el-GR" dirty="0"/>
          </a:p>
          <a:p>
            <a:pPr marL="114300" indent="0">
              <a:buNone/>
            </a:pPr>
            <a:r>
              <a:rPr lang="el-GR" b="1" dirty="0"/>
              <a:t>Δράσεις: </a:t>
            </a:r>
          </a:p>
          <a:p>
            <a:pPr lvl="1">
              <a:spcAft>
                <a:spcPts val="600"/>
              </a:spcAft>
            </a:pPr>
            <a:r>
              <a:rPr lang="el-GR" sz="2100" dirty="0"/>
              <a:t>χρηματοδότηση μελετών ανά περιφερειακή ενότητα για έργα που θα εντάξουν οικισμούς και πόλους ενδιαφέροντος σε κόμβους του δικτύου ποδηλάτου,</a:t>
            </a:r>
          </a:p>
          <a:p>
            <a:pPr lvl="1">
              <a:spcAft>
                <a:spcPts val="600"/>
              </a:spcAft>
            </a:pPr>
            <a:r>
              <a:rPr lang="el-GR" sz="2100" dirty="0"/>
              <a:t>υλοποίηση ελληνικών κλάδων του διευρωπαϊκού δικτύου ποδηλάτου </a:t>
            </a:r>
            <a:r>
              <a:rPr lang="en-US" sz="2100" dirty="0"/>
              <a:t>EUROVELO</a:t>
            </a:r>
            <a:r>
              <a:rPr lang="el-GR" sz="2100" dirty="0"/>
              <a:t>,</a:t>
            </a:r>
          </a:p>
          <a:p>
            <a:pPr lvl="1">
              <a:spcAft>
                <a:spcPts val="600"/>
              </a:spcAft>
            </a:pPr>
            <a:r>
              <a:rPr lang="el-GR" sz="2100" dirty="0"/>
              <a:t>δημιουργία διαδρομών σύνδεσης του δικτύου </a:t>
            </a:r>
            <a:r>
              <a:rPr lang="en-US" sz="2100" dirty="0"/>
              <a:t>EUROVELO </a:t>
            </a:r>
            <a:r>
              <a:rPr lang="el-GR" sz="2100" dirty="0"/>
              <a:t>με σημεία ενδιαφέροντος των περιοχών εμβέλειάς τους,</a:t>
            </a:r>
          </a:p>
          <a:p>
            <a:pPr lvl="1">
              <a:spcAft>
                <a:spcPts val="600"/>
              </a:spcAft>
            </a:pPr>
            <a:r>
              <a:rPr lang="el-GR" sz="2100" dirty="0"/>
              <a:t>μετατροπή εγκαταλελειμμένων σιδηροδρομικών γραμμών για τη δημιουργία διαδρομών ποδηλάτου μεγάλου μήκους,</a:t>
            </a:r>
            <a:endParaRPr lang="en-US" sz="2100" dirty="0"/>
          </a:p>
          <a:p>
            <a:pPr lvl="1">
              <a:spcAft>
                <a:spcPts val="600"/>
              </a:spcAft>
            </a:pPr>
            <a:r>
              <a:rPr lang="el-GR" sz="2100" dirty="0"/>
              <a:t>ένταξη στο θεσμικό πλαίσιο υποχρέωσης των ΟΤΑ για την ψηφιακή προβολή των διαδρομών (ποδηλατικών &amp; περιπατητικών),</a:t>
            </a:r>
          </a:p>
          <a:p>
            <a:pPr lvl="1">
              <a:spcAft>
                <a:spcPts val="600"/>
              </a:spcAft>
            </a:pPr>
            <a:r>
              <a:rPr lang="el-GR" sz="2100" dirty="0"/>
              <a:t>διοργάνωση ποδηλατικών εκδηλώσεων σε περιοχές επίδειξης έργων </a:t>
            </a:r>
            <a:r>
              <a:rPr lang="en-US" sz="2100" dirty="0"/>
              <a:t>EUROVELO </a:t>
            </a:r>
            <a:r>
              <a:rPr lang="el-GR" sz="2100" dirty="0"/>
              <a:t>ή άλλων </a:t>
            </a:r>
            <a:r>
              <a:rPr lang="el-GR" sz="2100" dirty="0" err="1"/>
              <a:t>εξωαστικών</a:t>
            </a:r>
            <a:r>
              <a:rPr lang="el-GR" sz="2100" dirty="0"/>
              <a:t> υποδομών,</a:t>
            </a:r>
          </a:p>
          <a:p>
            <a:pPr lvl="1">
              <a:spcAft>
                <a:spcPts val="600"/>
              </a:spcAft>
            </a:pPr>
            <a:r>
              <a:rPr lang="el-GR" sz="2100" dirty="0"/>
              <a:t>ένταξη «αναγνωρίσιμων διαδρομών προπόνησης» γνωστών αθλητών σε πακέτα ποδηλατικού τουρισμού. </a:t>
            </a:r>
            <a:endParaRPr lang="en-US" sz="21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l-GR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309358" y="3771208"/>
            <a:ext cx="2922385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C5994D-FCA0-9940-9C02-6F4841870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966" y="344856"/>
            <a:ext cx="1257336" cy="7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3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γνωστό ότι ……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σημαντικό πρόβλημα του τουρισμού στη χώρας μας είναι η </a:t>
            </a:r>
            <a:r>
              <a:rPr lang="el-GR" b="1" dirty="0"/>
              <a:t>εποχικότητα</a:t>
            </a:r>
          </a:p>
          <a:p>
            <a:r>
              <a:rPr lang="el-GR" dirty="0"/>
              <a:t>Το κύριο τουριστικό προϊόν που προσφέρεται είναι “ήλιος και θάλασσα”</a:t>
            </a:r>
          </a:p>
          <a:p>
            <a:r>
              <a:rPr lang="el-GR" dirty="0"/>
              <a:t>O οργανωμένος μαζικός τουρισμός συχνά την παρακάμπτει την ιστορία και τον πολιτισμό, καθιστώντας </a:t>
            </a:r>
            <a:r>
              <a:rPr lang="el-GR" b="1" dirty="0"/>
              <a:t>σκόπιμη μια στρατηγική αναζήτησης εναλλακτικών τουριστικών δραστηριοτήτων </a:t>
            </a:r>
            <a:r>
              <a:rPr lang="el-GR" dirty="0"/>
              <a:t>που να είναι ελκυστικές όλο το χρόνο, όπως είναι ο </a:t>
            </a:r>
            <a:r>
              <a:rPr lang="el-GR" b="1" dirty="0"/>
              <a:t>ποδηλατικός τουρισμός </a:t>
            </a:r>
            <a:r>
              <a:rPr lang="el-GR" dirty="0"/>
              <a:t>και ο οποίος χαίρει </a:t>
            </a:r>
            <a:r>
              <a:rPr lang="el-GR" b="1" dirty="0">
                <a:solidFill>
                  <a:srgbClr val="0070C0"/>
                </a:solidFill>
              </a:rPr>
              <a:t>σημαντικής ζήτησης από Ευρωπαίους ποδηλάτες/τουρίστες</a:t>
            </a:r>
            <a:r>
              <a:rPr lang="el-GR" dirty="0"/>
              <a:t>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201346" y="3663196"/>
            <a:ext cx="3138409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</p:spTree>
    <p:extLst>
      <p:ext uri="{BB962C8B-B14F-4D97-AF65-F5344CB8AC3E}">
        <p14:creationId xmlns:p14="http://schemas.microsoft.com/office/powerpoint/2010/main" val="256300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el-GR" sz="2800" dirty="0"/>
              <a:t>Συμπληρωματικές ΜΕΛΛΟΝΤΙΚΕΣ δράσεις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08720"/>
            <a:ext cx="7620000" cy="4376506"/>
          </a:xfrm>
        </p:spPr>
        <p:txBody>
          <a:bodyPr>
            <a:normAutofit/>
          </a:bodyPr>
          <a:lstStyle/>
          <a:p>
            <a:r>
              <a:rPr lang="el-GR" sz="2000" dirty="0"/>
              <a:t>Δημιουργία συστήματος πιστοποίησης τουριστικών και όχι μόνο επιχειρήσεων σχετικά με το κατά πόσον οι υπηρεσίες τους είναι </a:t>
            </a:r>
            <a:r>
              <a:rPr lang="el-GR" sz="2000" b="1" dirty="0"/>
              <a:t>φιλικές προς τους ποδηλάτες</a:t>
            </a:r>
          </a:p>
          <a:p>
            <a:r>
              <a:rPr lang="el-GR" sz="2000" dirty="0"/>
              <a:t>Δημιουργία </a:t>
            </a:r>
            <a:r>
              <a:rPr lang="el-GR" sz="2000" dirty="0" err="1"/>
              <a:t>διαδραστικού</a:t>
            </a:r>
            <a:r>
              <a:rPr lang="el-GR" sz="2000" dirty="0"/>
              <a:t> διαδικτυακού εργαλείου ποδηλατικού τουρισμού </a:t>
            </a:r>
          </a:p>
          <a:p>
            <a:r>
              <a:rPr lang="el-GR" sz="2000" dirty="0"/>
              <a:t>Ανάπτυξη </a:t>
            </a:r>
            <a:r>
              <a:rPr lang="el-GR" sz="2000" b="1" dirty="0"/>
              <a:t>δικτύου “</a:t>
            </a:r>
            <a:r>
              <a:rPr lang="el-GR" sz="2000" b="1" dirty="0" err="1"/>
              <a:t>Bike</a:t>
            </a:r>
            <a:r>
              <a:rPr lang="el-GR" sz="2000" b="1" dirty="0"/>
              <a:t> </a:t>
            </a:r>
            <a:r>
              <a:rPr lang="el-GR" sz="2000" b="1" dirty="0" err="1"/>
              <a:t>Friendly</a:t>
            </a:r>
            <a:r>
              <a:rPr lang="el-GR" sz="2000" b="1" dirty="0"/>
              <a:t>” </a:t>
            </a:r>
            <a:r>
              <a:rPr lang="el-GR" sz="2000" dirty="0"/>
              <a:t>επιχειρήσεων</a:t>
            </a:r>
          </a:p>
          <a:p>
            <a:r>
              <a:rPr lang="el-GR" sz="2000" dirty="0"/>
              <a:t>Προώθηση των ποδηλατικών μονοπατιών βουνού (</a:t>
            </a:r>
            <a:r>
              <a:rPr lang="en-US" sz="2000" dirty="0"/>
              <a:t>bike trails) </a:t>
            </a:r>
            <a:r>
              <a:rPr lang="el-GR" sz="2000" dirty="0"/>
              <a:t>– υποστήριξη της ορεινής ποδηλασίας</a:t>
            </a:r>
            <a:endParaRPr lang="en-US" sz="2000" dirty="0"/>
          </a:p>
          <a:p>
            <a:r>
              <a:rPr lang="el-GR" sz="2000" dirty="0"/>
              <a:t>Δημιουργία σε χιονοδρομικά κέντρα </a:t>
            </a:r>
            <a:r>
              <a:rPr lang="en-US" sz="2000" dirty="0"/>
              <a:t>bike – parks </a:t>
            </a:r>
            <a:endParaRPr lang="el-GR" sz="2000" dirty="0"/>
          </a:p>
          <a:p>
            <a:r>
              <a:rPr lang="el-GR" sz="2000" dirty="0"/>
              <a:t>Υποστήριξη των αθλητικών ποδηλατικών διοργανώσεων</a:t>
            </a:r>
          </a:p>
          <a:p>
            <a:r>
              <a:rPr lang="el-GR" sz="2000" b="1" dirty="0"/>
              <a:t>Επαγγελματικό Περίγραμμα «ποδηλάτη – ξεναγού»</a:t>
            </a:r>
          </a:p>
          <a:p>
            <a:r>
              <a:rPr lang="el-GR" sz="2000" dirty="0"/>
              <a:t>Μεταφορά ποδηλάτων με υπεραστικά μέσα </a:t>
            </a:r>
          </a:p>
          <a:p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309358" y="3771208"/>
            <a:ext cx="2922385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12351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2543944" cy="14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2 - Ορθογώνιο"/>
          <p:cNvSpPr>
            <a:spLocks noChangeArrowheads="1"/>
          </p:cNvSpPr>
          <p:nvPr/>
        </p:nvSpPr>
        <p:spPr bwMode="auto">
          <a:xfrm>
            <a:off x="323528" y="2180183"/>
            <a:ext cx="92890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1DAA06"/>
              </a:buClr>
              <a:buSzPct val="160000"/>
            </a:pPr>
            <a:r>
              <a:rPr lang="el-GR" altLang="el-GR" sz="4400" b="1" spc="300" dirty="0">
                <a:solidFill>
                  <a:srgbClr val="D67409"/>
                </a:solidFill>
              </a:rPr>
              <a:t>ευχαριστώ</a:t>
            </a:r>
            <a:r>
              <a:rPr lang="el-GR" altLang="el-GR" sz="36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για την προσοχή σας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1139D8-A7E1-D84A-933F-E74C88E2A3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99" y="393824"/>
            <a:ext cx="1487682" cy="837565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="" xmlns:a16="http://schemas.microsoft.com/office/drawing/2014/main" id="{9F9B8F38-0A92-D147-9A0F-341AD5729439}"/>
              </a:ext>
            </a:extLst>
          </p:cNvPr>
          <p:cNvSpPr txBox="1">
            <a:spLocks/>
          </p:cNvSpPr>
          <p:nvPr/>
        </p:nvSpPr>
        <p:spPr>
          <a:xfrm>
            <a:off x="659116" y="4293096"/>
            <a:ext cx="736926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l-GR" sz="2400" b="1" dirty="0"/>
              <a:t>ΕΥΘΥΜΙΟΣ ΜΠΑΚΟΓΙΑΝΝΗΣ</a:t>
            </a:r>
          </a:p>
          <a:p>
            <a:pPr marL="114300" indent="0">
              <a:buNone/>
            </a:pPr>
            <a:r>
              <a:rPr lang="el-GR" dirty="0"/>
              <a:t>Γ.Γ. Χωρικού Σχεδιασμού &amp; Αστικού Περιβάλλοντος</a:t>
            </a:r>
            <a:r>
              <a:rPr lang="en-US" dirty="0"/>
              <a:t> </a:t>
            </a:r>
            <a:r>
              <a:rPr lang="el-GR" dirty="0"/>
              <a:t>ΥΠΕΝ</a:t>
            </a:r>
            <a:endParaRPr lang="en-US" dirty="0"/>
          </a:p>
          <a:p>
            <a:pPr marL="114300" indent="0">
              <a:buNone/>
            </a:pPr>
            <a:r>
              <a:rPr lang="el-GR" spc="300" dirty="0" err="1"/>
              <a:t>Επικ</a:t>
            </a:r>
            <a:r>
              <a:rPr lang="el-GR" spc="300" dirty="0"/>
              <a:t>. Καθηγητής ΕΜΠ</a:t>
            </a:r>
            <a:endParaRPr lang="en-US" dirty="0"/>
          </a:p>
          <a:p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07E356-FE6C-4345-B7D2-0360A14B2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37622"/>
            <a:ext cx="3395894" cy="10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008112"/>
          </a:xfrm>
        </p:spPr>
        <p:txBody>
          <a:bodyPr>
            <a:normAutofit/>
          </a:bodyPr>
          <a:lstStyle/>
          <a:p>
            <a:r>
              <a:rPr lang="el-GR" sz="2400" b="1" dirty="0"/>
              <a:t>ΠΟΔΗΛΑΤΙΚΟΣ ΤΟΥΡΙΣΜΟΣ  είναι …</a:t>
            </a:r>
            <a:r>
              <a:rPr lang="el-GR" sz="2000" b="1" dirty="0"/>
              <a:t>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83137" y="1340768"/>
            <a:ext cx="7272924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 ποδηλατικός τουρισμός αναφέρεται σε συγκεκριμένα ταξίδια μεταξύ τοποθεσιών με το ποδήλατο για σκοπούς αναψυχής και εκδρομές στον ελεύθερο χρόνο ή ψυχαγωγικές εκδρομές από τον τόπο διαμονής ή από τον τόπο διαμονής των διακοπών</a:t>
            </a: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 rot="16200000">
            <a:off x="7201346" y="3663196"/>
            <a:ext cx="3138409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501008"/>
            <a:ext cx="5043033" cy="283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r>
              <a:rPr lang="el-GR" sz="2000" b="1" dirty="0"/>
              <a:t>Ορισμοί</a:t>
            </a:r>
            <a:r>
              <a:rPr lang="el-GR" sz="2000" dirty="0"/>
              <a:t>  (</a:t>
            </a:r>
            <a:r>
              <a:rPr lang="el-GR" sz="2000" dirty="0" err="1"/>
              <a:t>Sustrans</a:t>
            </a:r>
            <a:r>
              <a:rPr lang="el-GR" sz="2000" dirty="0"/>
              <a:t> </a:t>
            </a:r>
            <a:r>
              <a:rPr lang="en-US" sz="2000" dirty="0"/>
              <a:t>,</a:t>
            </a:r>
            <a:r>
              <a:rPr lang="el-GR" sz="2000" dirty="0"/>
              <a:t>1999)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dirty="0"/>
              <a:t>Ποδηλατικές διακοπές</a:t>
            </a:r>
            <a:r>
              <a:rPr lang="el-GR" dirty="0"/>
              <a:t>: αφορούν τις διακοπές διάρκειας μιας νύχτα ή και περισσότερων, </a:t>
            </a:r>
            <a:r>
              <a:rPr lang="el-GR" u="sng" dirty="0"/>
              <a:t>μακριά από τη μόνιμη κατοικία</a:t>
            </a:r>
            <a:r>
              <a:rPr lang="el-GR" dirty="0"/>
              <a:t>, έχοντας ως κύριο σκοπό τους τη ποδηλασία. Οι διακοπές αυτές μπορεί να είναι </a:t>
            </a:r>
            <a:r>
              <a:rPr lang="el-GR" dirty="0" err="1"/>
              <a:t>centre</a:t>
            </a:r>
            <a:r>
              <a:rPr lang="el-GR" dirty="0"/>
              <a:t>-</a:t>
            </a:r>
            <a:r>
              <a:rPr lang="el-GR" dirty="0" err="1"/>
              <a:t>based</a:t>
            </a:r>
            <a:r>
              <a:rPr lang="el-GR" dirty="0"/>
              <a:t> ή να έχουν τη μορφή περιοδείας, </a:t>
            </a:r>
            <a:r>
              <a:rPr lang="el-GR" u="sng" dirty="0"/>
              <a:t>συμπεριλαμβανομένης της διαμονής σε διαφορετικά μέρη</a:t>
            </a:r>
            <a:r>
              <a:rPr lang="el-GR" dirty="0"/>
              <a:t>. Οι ποδηλατικές διακοπές μπορούν επίσης να </a:t>
            </a:r>
            <a:r>
              <a:rPr lang="el-GR" dirty="0" err="1"/>
              <a:t>υποκατηγοριοποιηθούν</a:t>
            </a:r>
            <a:r>
              <a:rPr lang="el-GR" dirty="0"/>
              <a:t> σε </a:t>
            </a:r>
            <a:r>
              <a:rPr lang="el-GR" b="1" dirty="0"/>
              <a:t>οργανωμένες</a:t>
            </a:r>
            <a:r>
              <a:rPr lang="el-GR" dirty="0"/>
              <a:t> (πακέτο διακοπών) ή σε </a:t>
            </a:r>
            <a:r>
              <a:rPr lang="el-GR" b="1" dirty="0"/>
              <a:t>ανεξάρτητες</a:t>
            </a:r>
            <a:r>
              <a:rPr lang="el-GR" dirty="0"/>
              <a:t>. </a:t>
            </a:r>
          </a:p>
          <a:p>
            <a:pPr algn="just"/>
            <a:r>
              <a:rPr lang="el-GR" b="1" dirty="0"/>
              <a:t>Διακοπές με ποδηλασία</a:t>
            </a:r>
            <a:r>
              <a:rPr lang="el-GR" dirty="0"/>
              <a:t>: πρόκειται για ημερήσιες εκδρομές με ποδήλατο από άτομα που βρίσκονται ήδη σε διακοπές (με ενοικίαση ποδηλάτου από πχ το ξενοδοχείο ή ένα σιδηροδρομικό σταθμό). Σε αυτή τη περίπτωση, η ποδηλασία αποτελεί μέρος της εμπειρίας των διακοπών αλλά δεν είναι απαραιτήτως η μοναδική. </a:t>
            </a:r>
          </a:p>
          <a:p>
            <a:pPr algn="just"/>
            <a:r>
              <a:rPr lang="el-GR" b="1" dirty="0"/>
              <a:t>Ημερήσιες εκδρομές με ποδήλατο</a:t>
            </a:r>
            <a:r>
              <a:rPr lang="el-GR" dirty="0"/>
              <a:t>: εκδρομές με διάρκεια άνω των 3 ωρών που ξεκινούν από το σπίτι, κυρίως για λόγους αναψυχής.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129338" y="3591188"/>
            <a:ext cx="3282425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</p:spTree>
    <p:extLst>
      <p:ext uri="{BB962C8B-B14F-4D97-AF65-F5344CB8AC3E}">
        <p14:creationId xmlns:p14="http://schemas.microsoft.com/office/powerpoint/2010/main" val="413346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ΔΕΔΟΜΕΝΑ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1"/>
            <a:ext cx="7560840" cy="3528392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Ο Ευρωπαϊκός Ποδηλατικός Τουρισμός εκτιμάται (ετησίως): 2.8 δις. ταξίδια στην Ευρώπη, 25.6 εκατ. διανυκτερεύσεις, περίπου το 3% του συνόλου τουριστικών ταξιδιών των Ευρωπαίων. Συνολικό οικονομικό αποτέλεσμα 54 δις. Ευρώ. </a:t>
            </a:r>
            <a:br>
              <a:rPr lang="el-GR" dirty="0"/>
            </a:br>
            <a:endParaRPr lang="el-GR" dirty="0"/>
          </a:p>
          <a:p>
            <a:pPr algn="just"/>
            <a:r>
              <a:rPr lang="el-GR" dirty="0"/>
              <a:t>Επίσης οι τουρίστες με ποδήλατο ξοδεύουν κατά μέσο όρο 353 Ευρώ ανά ταξίδι, κατά μέσο όρο 53 Ευρώ ημερησίως, από αυτά 21 Ευρώ για διαμονή, 16 Ευρώ για διατροφή, 8 Ευρώ για ψώνια και 8 Ευρώ για μετακινήσεις και δραστηριότητες.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237350" y="3699200"/>
            <a:ext cx="3066401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473116"/>
            <a:ext cx="44644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5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κατηγορίες του …..«ΠΟΔΗΛΑΤΟΤΟΥΡΙΣΤΑ»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772000"/>
          </a:xfrm>
        </p:spPr>
        <p:txBody>
          <a:bodyPr/>
          <a:lstStyle/>
          <a:p>
            <a:r>
              <a:rPr lang="el-GR" dirty="0"/>
              <a:t>ποδηλάτες αναψυχής </a:t>
            </a:r>
          </a:p>
          <a:p>
            <a:r>
              <a:rPr lang="el-GR" dirty="0"/>
              <a:t>ημερήσιοι ποδηλάτες </a:t>
            </a:r>
          </a:p>
          <a:p>
            <a:r>
              <a:rPr lang="el-GR" dirty="0"/>
              <a:t>περιοδεύοντες ποδηλάτες </a:t>
            </a:r>
          </a:p>
          <a:p>
            <a:r>
              <a:rPr lang="el-GR" dirty="0"/>
              <a:t>ποδηλάτες του βουνού </a:t>
            </a:r>
          </a:p>
          <a:p>
            <a:r>
              <a:rPr lang="el-GR" dirty="0"/>
              <a:t>ποδηλάτες εκδηλώσεων αγώνων ή εκδηλώσεων περιοδείας 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273354" y="3735204"/>
            <a:ext cx="2994393" cy="365760"/>
          </a:xfrm>
        </p:spPr>
        <p:txBody>
          <a:bodyPr/>
          <a:lstStyle/>
          <a:p>
            <a:r>
              <a:rPr lang="el-GR"/>
              <a:t>ΥΠΟΥΡΓΕΙΟ ΠΕΡΙΒΑΛΛΟΝΤΟΣ &amp; ΕΝΕΡΓΕΙΑΣ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712247"/>
            <a:ext cx="2376264" cy="18392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725144"/>
            <a:ext cx="2758841" cy="183922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51240"/>
            <a:ext cx="2425452" cy="18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7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129338" y="3591188"/>
            <a:ext cx="3282425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611560" y="26064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Χαρακτηριστικά του …..«ΠΟΔΗΛΑΤΟΤΟΥΡΙΣΤΑ»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E4F20333-5E57-D24D-80CA-2EAA9C1E79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028652"/>
            <a:ext cx="39751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9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41277"/>
              </p:ext>
            </p:extLst>
          </p:nvPr>
        </p:nvGraphicFramePr>
        <p:xfrm>
          <a:off x="755576" y="1340768"/>
          <a:ext cx="7056783" cy="5018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2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Τύπος δραστηριότητας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Τύποι τμημάτων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Χαρακτηριστικά των χρηστών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Ημερήσια περιήγηση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-με βάση το σπίτι 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-ποδηλάτες βουνού 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-ημερήσιες εκδηλώσεις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ημερήσιες εκδρομές, κυρίως από το σπίτι, οικογένειες και ομάδες ενηλίκων, νεότεροι ποδηλάτες βουνού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Ενοικιαστές ποδηλάτων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-παραθεριστές 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-περιστασιακοί ποδηλάτες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κατά τη διάρκεια των διακοπών για ολόκληρη την ημέρα ή για κάποιες ώρες, άπειροι και έμπειροι ποδηλάτες, οικογένειες και ομάδες νεαρών ατόμων, ορισμένες ομάδες ενηλίκων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Προγραμματισμένη ποδηλατική περιήγηση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-ανεξάρτητα 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-οργανωμένα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ανεξάρτητες ομάδες, ομαδικές ξεναγήσεις, άπειροι ποδηλάτες και επισκέπτες από το εξωτερικό, ζευγάρια, μεμονωμένα άτομα και οικογένειες, ηλικίες 25-44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DIY5 διακοπές περιήγησης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-ανεξάρτητα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διακοπές περιήγησης, έμπειροι ποδηλάτες με γνώσεις, ηλικίες 15-44, ζευγάρια και ομάδες ενηλίκων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Διακοπές με «κυκλικές» διαδρομές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-ανεξάρτητα 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-οργανωμένα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ανεξάρτητοι, ομαδικές ξεναγήσεις από μια βάση καταλυμάτων, δημοφιλείς σε ποδηλάτες βουνού και νεότερους ανθρώπους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Ποδηλατικές εκδηλώσεις (</a:t>
                      </a:r>
                      <a:r>
                        <a:rPr lang="el-GR" sz="900" dirty="0" err="1">
                          <a:effectLst/>
                        </a:rPr>
                        <a:t>events</a:t>
                      </a:r>
                      <a:r>
                        <a:rPr lang="el-GR" sz="900" dirty="0">
                          <a:effectLst/>
                        </a:rPr>
                        <a:t>)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-συμμετέχοντες και 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υποστήριξη πληρωμάτων </a:t>
                      </a:r>
                      <a:endParaRPr lang="el-G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effectLst/>
                        </a:rPr>
                        <a:t>-θεατές </a:t>
                      </a:r>
                      <a:endParaRPr lang="el-GR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συνήθως μέλη συλλόγων, ανάλογα με το είδος της εκδήλωσης (ανταγωνιστικό, μη ανταγωνιστικό) και υποστηρικτές 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597" marR="6059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129338" y="3591188"/>
            <a:ext cx="3282425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Χαρακτηριστικά του …..«ΠΟΔΗΛΑΤΟΤΟΥΡΙΣΤΑ»</a:t>
            </a:r>
          </a:p>
        </p:txBody>
      </p:sp>
    </p:spTree>
    <p:extLst>
      <p:ext uri="{BB962C8B-B14F-4D97-AF65-F5344CB8AC3E}">
        <p14:creationId xmlns:p14="http://schemas.microsoft.com/office/powerpoint/2010/main" val="57708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el-GR" sz="2400" dirty="0"/>
              <a:t>ΟΦΕΛΗ ΤΟΥ ΠΟΔΗΛΑΤΙΚΟΥ ΤΟΥΡΙΣΜΟΥ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97038"/>
            <a:ext cx="76200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b="1" dirty="0"/>
              <a:t>Οικονομικά οφέλη </a:t>
            </a:r>
            <a:r>
              <a:rPr lang="el-GR" dirty="0"/>
              <a:t>(ενίσχυση των τοπικών οικονομιών, στήριξη των επιχειρήσεων και διατήρηση ή δημιουργία νέων θέσεων εργασίας, από τις άμεσες δαπάνες των τουριστών ποδηλατών, ιδιαίτερα σε αγροτικές περιοχές που δεν προσελκύουν εύκολα επισκέπτες και δεν είναι τουριστικές )</a:t>
            </a:r>
          </a:p>
          <a:p>
            <a:pPr algn="just"/>
            <a:r>
              <a:rPr lang="el-GR" u="sng" dirty="0"/>
              <a:t>ΔΕΔΟΜΕΝΑ </a:t>
            </a:r>
            <a:r>
              <a:rPr lang="el-GR" u="sng" dirty="0" err="1"/>
              <a:t>ερ</a:t>
            </a:r>
            <a:r>
              <a:rPr lang="el-GR" u="sng" dirty="0"/>
              <a:t>. </a:t>
            </a:r>
            <a:r>
              <a:rPr lang="en-US" u="sng" dirty="0"/>
              <a:t>EUROVELO </a:t>
            </a:r>
            <a:r>
              <a:rPr lang="en-US" dirty="0"/>
              <a:t>2012</a:t>
            </a:r>
            <a:r>
              <a:rPr lang="el-GR" dirty="0"/>
              <a:t>: $57 Δισεκατομμύρια </a:t>
            </a:r>
          </a:p>
          <a:p>
            <a:pPr algn="just"/>
            <a:r>
              <a:rPr lang="el-GR" u="sng" dirty="0"/>
              <a:t>ΔΕΔΟΜΕΝΑ </a:t>
            </a:r>
            <a:r>
              <a:rPr lang="el-GR" u="sng" dirty="0" err="1"/>
              <a:t>ερ</a:t>
            </a:r>
            <a:r>
              <a:rPr lang="el-GR" u="sng" dirty="0"/>
              <a:t>. </a:t>
            </a:r>
            <a:r>
              <a:rPr lang="en-US" u="sng" dirty="0"/>
              <a:t>ECF </a:t>
            </a:r>
            <a:r>
              <a:rPr lang="en-US" dirty="0"/>
              <a:t>2013</a:t>
            </a:r>
            <a:r>
              <a:rPr lang="el-GR" dirty="0"/>
              <a:t>: $265.δισ ετησίως / $530 για κάθε άτομο που κατοικεί στην ΕΕ </a:t>
            </a:r>
          </a:p>
          <a:p>
            <a:pPr algn="just"/>
            <a:r>
              <a:rPr lang="el-GR" u="sng" dirty="0"/>
              <a:t>ΔΕΔΟΜΕΝΑ </a:t>
            </a:r>
            <a:r>
              <a:rPr lang="el-GR" u="sng" dirty="0" err="1"/>
              <a:t>ερ</a:t>
            </a:r>
            <a:r>
              <a:rPr lang="el-GR" u="sng" dirty="0"/>
              <a:t>. </a:t>
            </a:r>
            <a:r>
              <a:rPr lang="en-US" u="sng" dirty="0"/>
              <a:t>UQAM’s Transat Chair </a:t>
            </a:r>
            <a:r>
              <a:rPr lang="el-GR" u="sng" dirty="0"/>
              <a:t> </a:t>
            </a:r>
            <a:r>
              <a:rPr lang="el-GR" dirty="0"/>
              <a:t>2014 (Κεμπέκ): $95.4 εκατομμύρια το 2000 /εκτιμώμενο συνολικό όφελος μέχρι το 2006 $38 εκατομμύρια και στη στήριξη 2.861 θέσεων εργασίας </a:t>
            </a:r>
          </a:p>
          <a:p>
            <a:pPr algn="just"/>
            <a:r>
              <a:rPr lang="el-GR" dirty="0"/>
              <a:t> </a:t>
            </a:r>
            <a:r>
              <a:rPr lang="el-GR" u="sng" dirty="0"/>
              <a:t>ΔΕΔΟΜΕΝΑ </a:t>
            </a:r>
            <a:r>
              <a:rPr lang="el-GR" u="sng" dirty="0" err="1"/>
              <a:t>ερ</a:t>
            </a:r>
            <a:r>
              <a:rPr lang="el-GR" u="sng" dirty="0"/>
              <a:t>. </a:t>
            </a:r>
            <a:r>
              <a:rPr lang="en-US" u="sng" dirty="0"/>
              <a:t>OIF </a:t>
            </a:r>
            <a:r>
              <a:rPr lang="el-GR" dirty="0"/>
              <a:t>2006 (</a:t>
            </a:r>
            <a:r>
              <a:rPr lang="en-US" dirty="0"/>
              <a:t>USA)</a:t>
            </a:r>
            <a:r>
              <a:rPr lang="el-GR" dirty="0"/>
              <a:t>: $133 δισεκατομμύρια ετησίως και στη στήριξη 1.100.000 θέσεων εργασίας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 rot="16200000">
            <a:off x="7129338" y="3591188"/>
            <a:ext cx="3282425" cy="365760"/>
          </a:xfrm>
        </p:spPr>
        <p:txBody>
          <a:bodyPr/>
          <a:lstStyle/>
          <a:p>
            <a:r>
              <a:rPr lang="el-GR" dirty="0"/>
              <a:t>ΥΠΟΥΡΓΕΙΟ ΠΕΡΙΒΑΛΛΟΝΤΟΣ &amp; ΕΝΕΡΓΕΙΑΣ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B636D1-C6AE-BD4E-B8CF-9C24EBED3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064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29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1894</TotalTime>
  <Words>1538</Words>
  <Application>Microsoft Office PowerPoint</Application>
  <PresentationFormat>Προβολή στην οθόνη (4:3)</PresentationFormat>
  <Paragraphs>171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Γειτνίαση</vt:lpstr>
      <vt:lpstr>Στρατηγική ανάπτυξης ποδηλατικών διαδρομών στη χώρα μας |||  ΠΟΔΗΛΑΤΙΚΟΣ ΤΟΥΡΙΣΜΟΣ</vt:lpstr>
      <vt:lpstr>Είναι γνωστό ότι ……</vt:lpstr>
      <vt:lpstr>ΠΟΔΗΛΑΤΙΚΟΣ ΤΟΥΡΙΣΜΟΣ  είναι … </vt:lpstr>
      <vt:lpstr>Ορισμοί  (Sustrans ,1999) </vt:lpstr>
      <vt:lpstr>ΔΕΔΟΜΕΝΑ </vt:lpstr>
      <vt:lpstr>Οι κατηγορίες του …..«ΠΟΔΗΛΑΤΟΤΟΥΡΙΣΤΑ»</vt:lpstr>
      <vt:lpstr>Παρουσίαση του PowerPoint</vt:lpstr>
      <vt:lpstr>Παρουσίαση του PowerPoint</vt:lpstr>
      <vt:lpstr>ΟΦΕΛΗ ΤΟΥ ΠΟΔΗΛΑΤΙΚΟΥ ΤΟΥΡΙΣΜΟΥ</vt:lpstr>
      <vt:lpstr>ΟΦΕΛΗ ΤΟΥ ΠΟΔΗΛΑΤΙΚΟΥ ΤΟΥΡΙΣΜΟΥ</vt:lpstr>
      <vt:lpstr>ΟΦΕΛΗ ΤΟΥ ΠΟΔΗΛΑΤΙΚΟΥ ΤΟΥΡΙΣΜΟΥ</vt:lpstr>
      <vt:lpstr>Παράμετροι ανάπτυξης του Ποδηλατικού Τουρισμού </vt:lpstr>
      <vt:lpstr>Στρατηγική ανάπτυξης διαδρομών </vt:lpstr>
      <vt:lpstr>Στρατηγική ανάπτυξης | Παρεμβάσεις σε 3 επίπεδα διαφορετικής κλίμακας</vt:lpstr>
      <vt:lpstr>Στρατηγική ανάπτυξης | αρχές </vt:lpstr>
      <vt:lpstr>Στρατηγική ανάπτυξης | τυπολογία </vt:lpstr>
      <vt:lpstr>Στρατηγική ανάπτυξης | τυπολογία </vt:lpstr>
      <vt:lpstr>ΤΙ ΚΑΝΕΙ ΤΟ ΥΠΕΝ</vt:lpstr>
      <vt:lpstr>Εθνική στρατηγική ΠΟΔΗΛΑΤΟ </vt:lpstr>
      <vt:lpstr>Συμπληρωματικές ΜΕΛΛΟΝΤΙΚΕΣ δράσεις 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ΠΟΔΗΛΑΤΙΚΟΣ ΤΟΥΡΙΣΜΟΣ</dc:title>
  <dc:creator>Papadaki Kalliopi</dc:creator>
  <cp:lastModifiedBy>Χαρά Ανδρικοπούλου</cp:lastModifiedBy>
  <cp:revision>42</cp:revision>
  <dcterms:created xsi:type="dcterms:W3CDTF">2020-01-22T12:38:13Z</dcterms:created>
  <dcterms:modified xsi:type="dcterms:W3CDTF">2020-02-14T09:56:17Z</dcterms:modified>
</cp:coreProperties>
</file>