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94660"/>
  </p:normalViewPr>
  <p:slideViewPr>
    <p:cSldViewPr snapToGrid="0">
      <p:cViewPr>
        <p:scale>
          <a:sx n="106" d="100"/>
          <a:sy n="106" d="100"/>
        </p:scale>
        <p:origin x="-2748" y="112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73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410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05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318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4829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7710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5181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76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601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86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593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91EC-D067-4F75-98DF-E79217EB0692}" type="datetimeFigureOut">
              <a:rPr lang="el-GR" smtClean="0"/>
              <a:pPr/>
              <a:t>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AA2F6-0058-48AF-9D52-627464F866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9045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96E6B0-33B3-4E0B-B946-132EBD96CB7E}"/>
              </a:ext>
            </a:extLst>
          </p:cNvPr>
          <p:cNvSpPr txBox="1"/>
          <p:nvPr/>
        </p:nvSpPr>
        <p:spPr>
          <a:xfrm>
            <a:off x="0" y="-4936"/>
            <a:ext cx="6858000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100" dirty="0"/>
          </a:p>
        </p:txBody>
      </p:sp>
      <p:pic>
        <p:nvPicPr>
          <p:cNvPr id="9" name="Picture 6" descr="logo1.jpg">
            <a:extLst>
              <a:ext uri="{FF2B5EF4-FFF2-40B4-BE49-F238E27FC236}">
                <a16:creationId xmlns:a16="http://schemas.microsoft.com/office/drawing/2014/main" xmlns="" id="{3A175B1A-EE2D-49CC-97A8-3BB2F530BC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2" y="-8467"/>
            <a:ext cx="1443579" cy="10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40">
            <a:extLst>
              <a:ext uri="{FF2B5EF4-FFF2-40B4-BE49-F238E27FC236}">
                <a16:creationId xmlns:a16="http://schemas.microsoft.com/office/drawing/2014/main" xmlns="" id="{23D2079E-E555-4220-9116-A2D6F725BCC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553" b="-1"/>
          <a:stretch/>
        </p:blipFill>
        <p:spPr bwMode="auto">
          <a:xfrm>
            <a:off x="0" y="7264400"/>
            <a:ext cx="6858000" cy="26416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8403D1C8-9DEE-49AC-B00C-5337D15BFFED}"/>
              </a:ext>
            </a:extLst>
          </p:cNvPr>
          <p:cNvSpPr/>
          <p:nvPr/>
        </p:nvSpPr>
        <p:spPr>
          <a:xfrm>
            <a:off x="288824" y="2189170"/>
            <a:ext cx="6300359" cy="927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l-GR" altLang="el-GR" sz="1400" dirty="0" smtClean="0">
                <a:solidFill>
                  <a:srgbClr val="203864"/>
                </a:solidFill>
              </a:rPr>
              <a:t>Μνημόνιο Συνεργασίας για την «Ορθή διαχείριση των παραλιών στην Κρήτη και τη μείωση της χρήσης των πλαστικών μίας χρήσης»,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l-GR" sz="1400" u="sng" dirty="0" smtClean="0">
                <a:solidFill>
                  <a:srgbClr val="002B82"/>
                </a:solidFill>
                <a:ea typeface="MS PGothic" pitchFamily="34" charset="-128"/>
              </a:rPr>
              <a:t>Ηράκλειο</a:t>
            </a:r>
            <a:r>
              <a:rPr lang="el-GR" sz="1400" dirty="0" smtClean="0">
                <a:solidFill>
                  <a:srgbClr val="002B82"/>
                </a:solidFill>
                <a:ea typeface="MS PGothic" pitchFamily="34" charset="-128"/>
              </a:rPr>
              <a:t>: Πέμπτη </a:t>
            </a:r>
            <a:r>
              <a:rPr lang="el-GR" sz="1400" dirty="0">
                <a:solidFill>
                  <a:srgbClr val="002B82"/>
                </a:solidFill>
                <a:ea typeface="MS PGothic" pitchFamily="34" charset="-128"/>
              </a:rPr>
              <a:t>12 </a:t>
            </a:r>
            <a:r>
              <a:rPr lang="el-GR" sz="1400" dirty="0" smtClean="0">
                <a:solidFill>
                  <a:srgbClr val="002B82"/>
                </a:solidFill>
                <a:ea typeface="MS PGothic" pitchFamily="34" charset="-128"/>
              </a:rPr>
              <a:t>Μαρτίου 2020, στην </a:t>
            </a:r>
            <a:r>
              <a:rPr lang="el-GR" sz="1400" dirty="0" err="1" smtClean="0">
                <a:solidFill>
                  <a:srgbClr val="002B82"/>
                </a:solidFill>
                <a:ea typeface="MS PGothic" pitchFamily="34" charset="-128"/>
              </a:rPr>
              <a:t>Παγκρήτια</a:t>
            </a:r>
            <a:r>
              <a:rPr lang="el-GR" sz="1400" dirty="0" smtClean="0">
                <a:solidFill>
                  <a:srgbClr val="002B82"/>
                </a:solidFill>
                <a:ea typeface="MS PGothic" pitchFamily="34" charset="-128"/>
              </a:rPr>
              <a:t> Τράπεζα, </a:t>
            </a:r>
            <a:r>
              <a:rPr lang="el-GR" sz="1400" dirty="0">
                <a:solidFill>
                  <a:srgbClr val="002B82"/>
                </a:solidFill>
                <a:ea typeface="MS PGothic" pitchFamily="34" charset="-128"/>
              </a:rPr>
              <a:t>Λ. Ικάρου </a:t>
            </a:r>
            <a:r>
              <a:rPr lang="el-GR" sz="1400" dirty="0" smtClean="0">
                <a:solidFill>
                  <a:srgbClr val="002B82"/>
                </a:solidFill>
                <a:ea typeface="MS PGothic" pitchFamily="34" charset="-128"/>
              </a:rPr>
              <a:t>5, </a:t>
            </a: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xmlns="" id="{DB584355-5F51-4277-A80F-042DA6137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7577910"/>
              </p:ext>
            </p:extLst>
          </p:nvPr>
        </p:nvGraphicFramePr>
        <p:xfrm>
          <a:off x="189790" y="3325552"/>
          <a:ext cx="6520069" cy="4394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7643">
                  <a:extLst>
                    <a:ext uri="{9D8B030D-6E8A-4147-A177-3AD203B41FA5}">
                      <a16:colId xmlns:a16="http://schemas.microsoft.com/office/drawing/2014/main" xmlns="" val="1415614088"/>
                    </a:ext>
                  </a:extLst>
                </a:gridCol>
                <a:gridCol w="5022426">
                  <a:extLst>
                    <a:ext uri="{9D8B030D-6E8A-4147-A177-3AD203B41FA5}">
                      <a16:colId xmlns:a16="http://schemas.microsoft.com/office/drawing/2014/main" xmlns="" val="3836165446"/>
                    </a:ext>
                  </a:extLst>
                </a:gridCol>
              </a:tblGrid>
              <a:tr h="63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10.00’ </a:t>
                      </a:r>
                      <a:r>
                        <a:rPr lang="el-GR" sz="9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έως</a:t>
                      </a: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 10.30’</a:t>
                      </a: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“</a:t>
                      </a:r>
                      <a:r>
                        <a:rPr lang="el-GR" sz="1200" b="1" kern="1200" baseline="0" dirty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Χαιρετισμοί</a:t>
                      </a:r>
                      <a:r>
                        <a:rPr lang="en-US" sz="1200" b="1" kern="1200" baseline="0" dirty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”</a:t>
                      </a:r>
                      <a:endParaRPr lang="el-GR" sz="1200" b="1" kern="1200" baseline="0" dirty="0">
                        <a:solidFill>
                          <a:srgbClr val="002B82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2573549064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 </a:t>
                      </a: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2018491931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10.30’ </a:t>
                      </a:r>
                      <a:r>
                        <a:rPr lang="el-GR" sz="9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έως</a:t>
                      </a: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10.</a:t>
                      </a:r>
                      <a:r>
                        <a:rPr lang="en-US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40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’</a:t>
                      </a: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“</a:t>
                      </a:r>
                      <a:r>
                        <a:rPr lang="el-GR" sz="1200" b="1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Τα αποτελέσματα από τις έρευνες του ευρωπαϊκού έργου</a:t>
                      </a:r>
                      <a:r>
                        <a:rPr lang="en-US" sz="1200" b="1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BLUEISLANDS</a:t>
                      </a:r>
                      <a:r>
                        <a:rPr lang="el-GR" sz="1200" b="1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”</a:t>
                      </a:r>
                      <a:endParaRPr lang="el-GR" sz="1200" b="1" kern="1200" baseline="0" dirty="0">
                        <a:solidFill>
                          <a:srgbClr val="003399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542467155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 </a:t>
                      </a: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l-GR" sz="1100" b="0" kern="1200" dirty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Δρ. </a:t>
                      </a:r>
                      <a:r>
                        <a:rPr lang="el-GR" sz="1100" b="0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Δήμητρα Δαφνομήλη  (Δ/</a:t>
                      </a:r>
                      <a:r>
                        <a:rPr lang="el-GR" sz="1100" b="0" kern="1200" dirty="0" err="1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νση</a:t>
                      </a:r>
                      <a:r>
                        <a:rPr lang="el-GR" sz="1100" b="0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Αναπτυξιακού Προγραμματισμού,  Περιφέρειας Κρήτης, μέλος της ομάδας έργου)</a:t>
                      </a:r>
                      <a:endParaRPr lang="el-GR" sz="1200" b="0" kern="1200" dirty="0">
                        <a:solidFill>
                          <a:srgbClr val="002B82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2850138517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 </a:t>
                      </a: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0" kern="1200" dirty="0">
                        <a:solidFill>
                          <a:srgbClr val="002B82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3340770045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“</a:t>
                      </a:r>
                      <a:r>
                        <a:rPr lang="el-GR" sz="1200" b="1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Καλές πρακτικές διαχείρισης αποβλήτων σε σχέση με τον τουρισμό</a:t>
                      </a:r>
                      <a:r>
                        <a:rPr lang="en-US" sz="1200" b="1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”</a:t>
                      </a:r>
                      <a:endParaRPr lang="el-GR" sz="1200" b="1" kern="1200" baseline="0" dirty="0">
                        <a:solidFill>
                          <a:srgbClr val="003399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935842130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 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10.</a:t>
                      </a:r>
                      <a:r>
                        <a:rPr lang="en-US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40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’ </a:t>
                      </a:r>
                      <a:r>
                        <a:rPr lang="el-GR" sz="9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έως 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10.</a:t>
                      </a:r>
                      <a:r>
                        <a:rPr lang="en-US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50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’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 err="1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i</a:t>
                      </a:r>
                      <a:r>
                        <a:rPr lang="en-US" sz="1200" b="1" i="1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.</a:t>
                      </a:r>
                      <a:r>
                        <a:rPr lang="en-US" sz="1200" b="1" i="1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n-US" sz="1200" b="1" i="1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Food</a:t>
                      </a:r>
                      <a:r>
                        <a:rPr lang="en-US" sz="1200" b="1" i="1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for Feed (F4F)</a:t>
                      </a:r>
                      <a:r>
                        <a:rPr lang="el-GR" sz="1200" b="1" i="1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καινοτόμο πρόγραμμα αξιοποίησης υπολειμμάτων </a:t>
                      </a:r>
                      <a:r>
                        <a:rPr lang="en-US" sz="1200" b="1" i="1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l-GR" sz="1200" b="1" i="1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ξενοδοχείων – </a:t>
                      </a:r>
                      <a:r>
                        <a:rPr lang="el-GR" sz="1100" b="0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Πόπη </a:t>
                      </a:r>
                      <a:r>
                        <a:rPr lang="el-GR" sz="1100" b="0" kern="1200" dirty="0" err="1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Μπορμπουδάκη</a:t>
                      </a:r>
                      <a:r>
                        <a:rPr lang="el-GR" sz="1100" b="0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στέλεχος  ΕΣΔΑΚ  </a:t>
                      </a: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2140772440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10.</a:t>
                      </a:r>
                      <a:r>
                        <a:rPr lang="en-US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50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’ </a:t>
                      </a:r>
                      <a:r>
                        <a:rPr lang="el-GR" sz="9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έως</a:t>
                      </a: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11.</a:t>
                      </a:r>
                      <a:r>
                        <a:rPr lang="en-US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00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’</a:t>
                      </a: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ii. </a:t>
                      </a:r>
                      <a:r>
                        <a:rPr lang="en-US" sz="1200" b="1" i="1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Costa Nostrum </a:t>
                      </a:r>
                      <a:r>
                        <a:rPr lang="el-GR" sz="1050" b="0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πρωτόκολλο πιστοποίησης για την αειφόρο διαχείριση των παραλιών -  Βασίλης </a:t>
                      </a:r>
                      <a:r>
                        <a:rPr lang="el-GR" sz="1050" b="0" kern="1200" baseline="0" dirty="0" err="1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Ζησιμόπουλος</a:t>
                      </a:r>
                      <a:r>
                        <a:rPr lang="el-GR" sz="1050" b="0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, Ιδρυτής &amp; Δ/</a:t>
                      </a:r>
                      <a:r>
                        <a:rPr lang="el-GR" sz="1050" b="0" kern="1200" baseline="0" dirty="0" err="1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νων </a:t>
                      </a:r>
                      <a:r>
                        <a:rPr lang="el-GR" sz="1050" b="0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Σύμβουλος ,ΕΠΕ</a:t>
                      </a:r>
                      <a:endParaRPr lang="el-GR" sz="1050" b="0" kern="1200" baseline="0" dirty="0">
                        <a:solidFill>
                          <a:srgbClr val="002B82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3219614983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11.0</a:t>
                      </a:r>
                      <a:r>
                        <a:rPr lang="en-US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0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’ </a:t>
                      </a:r>
                      <a:r>
                        <a:rPr lang="el-GR" sz="9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έως</a:t>
                      </a: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11.1</a:t>
                      </a:r>
                      <a:r>
                        <a:rPr lang="en-US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0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’</a:t>
                      </a: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iii. </a:t>
                      </a:r>
                      <a:r>
                        <a:rPr lang="el-GR" sz="1200" b="1" i="1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Έξυπνες καλές πρακτικές άλλων εταίρων - </a:t>
                      </a:r>
                      <a:r>
                        <a:rPr lang="el-GR" sz="1100" b="0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Δρ. </a:t>
                      </a:r>
                      <a:r>
                        <a:rPr lang="el-GR" sz="1100" b="0" kern="1200" dirty="0" err="1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Καγιαμπάκη</a:t>
                      </a:r>
                      <a:r>
                        <a:rPr lang="el-GR" sz="1100" b="0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l-GR" sz="1100" b="0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Άννα </a:t>
                      </a:r>
                      <a:endParaRPr lang="el-GR" sz="1100" b="0" kern="1200" dirty="0">
                        <a:solidFill>
                          <a:srgbClr val="002B82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2530251673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0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(Δ/</a:t>
                      </a:r>
                      <a:r>
                        <a:rPr lang="el-GR" sz="1100" b="0" kern="1200" dirty="0" err="1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νση</a:t>
                      </a:r>
                      <a:r>
                        <a:rPr lang="el-GR" sz="1100" b="0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Περιβάλλοντος και Χωρικού σχεδιασμού </a:t>
                      </a:r>
                      <a:r>
                        <a:rPr lang="el-GR" sz="1100" b="0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Περιφέρειας Κρήτης, μέλος της ομάδας έργου)</a:t>
                      </a:r>
                      <a:endParaRPr lang="el-GR" sz="1100" b="0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2138959546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0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11.1</a:t>
                      </a:r>
                      <a:r>
                        <a:rPr lang="en-US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0</a:t>
                      </a:r>
                      <a:r>
                        <a:rPr lang="el-GR" sz="1200" b="1" kern="1200" baseline="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l-GR" sz="9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έως</a:t>
                      </a:r>
                      <a:r>
                        <a:rPr lang="el-GR" sz="1200" b="1" kern="1200" baseline="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l-GR" sz="1200" b="1" kern="1200" baseline="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11.3</a:t>
                      </a:r>
                      <a:r>
                        <a:rPr lang="en-US" sz="1200" b="1" kern="1200" baseline="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0</a:t>
                      </a: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Coffee break </a:t>
                      </a:r>
                      <a:r>
                        <a:rPr lang="en-US" sz="1100" b="1" kern="120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  </a:t>
                      </a:r>
                      <a:endParaRPr lang="el-GR" sz="1100" b="0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0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</a:tr>
              <a:tr h="170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11.3</a:t>
                      </a:r>
                      <a:r>
                        <a:rPr lang="en-US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0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’ </a:t>
                      </a:r>
                      <a:r>
                        <a:rPr lang="el-GR" sz="9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έως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14.00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’</a:t>
                      </a: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Μνημόνιο Συνεργασίας  </a:t>
                      </a:r>
                      <a:r>
                        <a:rPr lang="el-GR" sz="1200" b="1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- Συζήτηση και Υπογραφές</a:t>
                      </a:r>
                      <a:endParaRPr lang="el-GR" sz="1200" b="1" kern="1200" baseline="0" dirty="0">
                        <a:solidFill>
                          <a:srgbClr val="002B82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3459641765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b="1" kern="1200" dirty="0">
                        <a:solidFill>
                          <a:srgbClr val="002B82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kern="1200" baseline="0" dirty="0">
                        <a:solidFill>
                          <a:srgbClr val="002B82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</a:tr>
              <a:tr h="1703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 smtClean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11.30 </a:t>
                      </a:r>
                      <a:r>
                        <a:rPr lang="el-GR" sz="900" b="1" kern="1200" dirty="0" smtClean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‘έως </a:t>
                      </a:r>
                      <a:r>
                        <a:rPr lang="el-GR" sz="1200" b="1" kern="1200" dirty="0" smtClean="0">
                          <a:solidFill>
                            <a:srgbClr val="00B050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14.00 </a:t>
                      </a:r>
                      <a:endParaRPr lang="el-GR" sz="1200" b="1" kern="1200" dirty="0">
                        <a:solidFill>
                          <a:srgbClr val="00B050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2</a:t>
                      </a:r>
                      <a:r>
                        <a:rPr lang="el-GR" sz="1200" b="1" kern="1200" baseline="30000" dirty="0" smtClean="0">
                          <a:solidFill>
                            <a:srgbClr val="00B050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η</a:t>
                      </a:r>
                      <a:r>
                        <a:rPr lang="el-GR" sz="12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 αίθουσα – παράλληλη δράση – δικτύωση ευρωπαϊκών προγραμμάτων στην Κρήτη</a:t>
                      </a:r>
                      <a:endParaRPr lang="el-GR" sz="1200" b="1" kern="1200" baseline="0" dirty="0">
                        <a:solidFill>
                          <a:srgbClr val="00B050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2131847391"/>
                  </a:ext>
                </a:extLst>
              </a:tr>
              <a:tr h="1703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b="1" kern="1200" dirty="0">
                        <a:solidFill>
                          <a:srgbClr val="00B050"/>
                        </a:solidFill>
                        <a:latin typeface="Bahnschrift" panose="020B0502040204020203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kern="1200" baseline="0" dirty="0">
                        <a:solidFill>
                          <a:srgbClr val="00B050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</a:tr>
              <a:tr h="1703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14.00’ </a:t>
                      </a:r>
                      <a:r>
                        <a:rPr lang="el-GR" sz="9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έως</a:t>
                      </a: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1</a:t>
                      </a:r>
                      <a:r>
                        <a:rPr lang="el-GR" sz="1200" b="1" kern="1200" dirty="0" smtClean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5.0</a:t>
                      </a:r>
                      <a:r>
                        <a:rPr lang="en-US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0</a:t>
                      </a:r>
                      <a:r>
                        <a:rPr lang="el-GR" sz="1200" b="1" kern="1200" dirty="0">
                          <a:solidFill>
                            <a:srgbClr val="002B82"/>
                          </a:solidFill>
                          <a:latin typeface="Bahnschrift" panose="020B0502040204020203" pitchFamily="34" charset="0"/>
                          <a:ea typeface="MS PGothic" pitchFamily="34" charset="-128"/>
                          <a:cs typeface="+mn-cs"/>
                        </a:rPr>
                        <a:t>’</a:t>
                      </a:r>
                    </a:p>
                  </a:txBody>
                  <a:tcPr marL="68134" marR="6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baseline="0" dirty="0" smtClean="0">
                          <a:solidFill>
                            <a:srgbClr val="002B82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Γεύμα</a:t>
                      </a:r>
                      <a:endParaRPr lang="el-GR" sz="1200" b="1" kern="1200" baseline="0" dirty="0">
                        <a:solidFill>
                          <a:srgbClr val="002B82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68134" marR="68134" marT="0" marB="0"/>
                </a:tc>
                <a:extLst>
                  <a:ext uri="{0D108BD9-81ED-4DB2-BD59-A6C34878D82A}">
                    <a16:rowId xmlns:a16="http://schemas.microsoft.com/office/drawing/2014/main" xmlns="" val="1270562764"/>
                  </a:ext>
                </a:extLst>
              </a:tr>
            </a:tbl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F4A5072F-9D83-42A2-A15E-58E6EBD925ED}"/>
              </a:ext>
            </a:extLst>
          </p:cNvPr>
          <p:cNvSpPr/>
          <p:nvPr/>
        </p:nvSpPr>
        <p:spPr>
          <a:xfrm>
            <a:off x="1065425" y="1355001"/>
            <a:ext cx="484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chemeClr val="accent1"/>
                </a:solidFill>
              </a:rPr>
              <a:t>ΠΡΟΓΡΑΜΜΑ ΕΚΔΗΛΩΣΗΣ</a:t>
            </a:r>
            <a:r>
              <a:rPr lang="el-GR" sz="1200" dirty="0" smtClean="0">
                <a:solidFill>
                  <a:srgbClr val="002B82"/>
                </a:solidFill>
              </a:rPr>
              <a:t> </a:t>
            </a:r>
            <a:endParaRPr lang="el-GR" sz="1200" dirty="0">
              <a:solidFill>
                <a:srgbClr val="002B82"/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B3CA5A04-8BEA-4F61-98EB-4A548B568449}"/>
              </a:ext>
            </a:extLst>
          </p:cNvPr>
          <p:cNvSpPr/>
          <p:nvPr/>
        </p:nvSpPr>
        <p:spPr>
          <a:xfrm>
            <a:off x="287867" y="1812834"/>
            <a:ext cx="6180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>
                <a:solidFill>
                  <a:srgbClr val="002B82"/>
                </a:solidFill>
              </a:rPr>
              <a:t>«</a:t>
            </a:r>
            <a:r>
              <a:rPr lang="el-GR" altLang="el-GR" b="1" i="1" dirty="0" smtClean="0">
                <a:solidFill>
                  <a:schemeClr val="accent5">
                    <a:lumMod val="75000"/>
                  </a:schemeClr>
                </a:solidFill>
              </a:rPr>
              <a:t>«Συνεργαζόμαστε για να προστατεύσουμε τις ακτές μας»</a:t>
            </a:r>
            <a:endParaRPr lang="el-GR" altLang="el-GR" i="1" dirty="0">
              <a:solidFill>
                <a:srgbClr val="002B82"/>
              </a:solidFill>
            </a:endParaRPr>
          </a:p>
        </p:txBody>
      </p:sp>
      <p:pic>
        <p:nvPicPr>
          <p:cNvPr id="10" name="5 - Εικόνα" descr="logo2.jpg">
            <a:extLst>
              <a:ext uri="{FF2B5EF4-FFF2-40B4-BE49-F238E27FC236}">
                <a16:creationId xmlns:a16="http://schemas.microsoft.com/office/drawing/2014/main" xmlns="" id="{CB7B4CE8-37E5-4A15-878C-1FBF84C331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2" y="193187"/>
            <a:ext cx="880531" cy="80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04459B-27FE-41EC-B9E6-2F895AFF6074}"/>
              </a:ext>
            </a:extLst>
          </p:cNvPr>
          <p:cNvSpPr txBox="1"/>
          <p:nvPr/>
        </p:nvSpPr>
        <p:spPr>
          <a:xfrm rot="20962006">
            <a:off x="2064364" y="7818124"/>
            <a:ext cx="34029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spc="100" dirty="0">
                <a:solidFill>
                  <a:srgbClr val="002B82"/>
                </a:solidFill>
              </a:rPr>
              <a:t>We keep our coasts clean</a:t>
            </a:r>
            <a:endParaRPr lang="el-GR" sz="2900" b="1" spc="100" dirty="0">
              <a:solidFill>
                <a:srgbClr val="002B8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1EB5C9-049B-4DA2-82FD-A96D04949FB1}"/>
              </a:ext>
            </a:extLst>
          </p:cNvPr>
          <p:cNvSpPr txBox="1"/>
          <p:nvPr/>
        </p:nvSpPr>
        <p:spPr>
          <a:xfrm>
            <a:off x="0" y="1095375"/>
            <a:ext cx="6858000" cy="10772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el-GR" sz="1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3EE0694-4D27-4073-9E73-C1D780C1B2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666" t="20735" r="75966" b="65312"/>
          <a:stretch/>
        </p:blipFill>
        <p:spPr>
          <a:xfrm>
            <a:off x="4775203" y="137449"/>
            <a:ext cx="2023533" cy="9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3389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229</Words>
  <Application>Microsoft Office PowerPoint</Application>
  <PresentationFormat>Α4 (210x297 χιλ.)</PresentationFormat>
  <Paragraphs>29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 Christodoulakis</dc:creator>
  <cp:lastModifiedBy>peruser01</cp:lastModifiedBy>
  <cp:revision>27</cp:revision>
  <dcterms:created xsi:type="dcterms:W3CDTF">2019-02-01T15:05:54Z</dcterms:created>
  <dcterms:modified xsi:type="dcterms:W3CDTF">2020-03-09T10:20:47Z</dcterms:modified>
</cp:coreProperties>
</file>